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1"/>
  </p:sldMasterIdLst>
  <p:notesMasterIdLst>
    <p:notesMasterId r:id="rId35"/>
  </p:notesMasterIdLst>
  <p:sldIdLst>
    <p:sldId id="256" r:id="rId2"/>
    <p:sldId id="295" r:id="rId3"/>
    <p:sldId id="292" r:id="rId4"/>
    <p:sldId id="293" r:id="rId5"/>
    <p:sldId id="281" r:id="rId6"/>
    <p:sldId id="257" r:id="rId7"/>
    <p:sldId id="258" r:id="rId8"/>
    <p:sldId id="259" r:id="rId9"/>
    <p:sldId id="261" r:id="rId10"/>
    <p:sldId id="296" r:id="rId11"/>
    <p:sldId id="262" r:id="rId12"/>
    <p:sldId id="263" r:id="rId13"/>
    <p:sldId id="264" r:id="rId14"/>
    <p:sldId id="283" r:id="rId15"/>
    <p:sldId id="265" r:id="rId16"/>
    <p:sldId id="279" r:id="rId17"/>
    <p:sldId id="266" r:id="rId18"/>
    <p:sldId id="267" r:id="rId19"/>
    <p:sldId id="268" r:id="rId20"/>
    <p:sldId id="284" r:id="rId21"/>
    <p:sldId id="289" r:id="rId22"/>
    <p:sldId id="269" r:id="rId23"/>
    <p:sldId id="282" r:id="rId24"/>
    <p:sldId id="288" r:id="rId25"/>
    <p:sldId id="270" r:id="rId26"/>
    <p:sldId id="271" r:id="rId27"/>
    <p:sldId id="285" r:id="rId28"/>
    <p:sldId id="297" r:id="rId29"/>
    <p:sldId id="286" r:id="rId30"/>
    <p:sldId id="287" r:id="rId31"/>
    <p:sldId id="274" r:id="rId32"/>
    <p:sldId id="290" r:id="rId33"/>
    <p:sldId id="275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08">
          <p15:clr>
            <a:srgbClr val="A4A3A4"/>
          </p15:clr>
        </p15:guide>
        <p15:guide id="2" orient="horz" pos="504">
          <p15:clr>
            <a:srgbClr val="A4A3A4"/>
          </p15:clr>
        </p15:guide>
        <p15:guide id="3" pos="3816">
          <p15:clr>
            <a:srgbClr val="A4A3A4"/>
          </p15:clr>
        </p15:guide>
        <p15:guide id="4" orient="horz" pos="4272">
          <p15:clr>
            <a:srgbClr val="A4A3A4"/>
          </p15:clr>
        </p15:guide>
        <p15:guide id="5" pos="59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2822"/>
    <p:restoredTop sz="86326"/>
  </p:normalViewPr>
  <p:slideViewPr>
    <p:cSldViewPr snapToGrid="0">
      <p:cViewPr varScale="1">
        <p:scale>
          <a:sx n="108" d="100"/>
          <a:sy n="108" d="100"/>
        </p:scale>
        <p:origin x="896" y="184"/>
      </p:cViewPr>
      <p:guideLst>
        <p:guide pos="408"/>
        <p:guide orient="horz" pos="504"/>
        <p:guide pos="3816"/>
        <p:guide orient="horz" pos="4272"/>
        <p:guide pos="5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terminamos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Gracias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darme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bienvenida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hermoso</a:t>
            </a:r>
            <a:endParaRPr dirty="0"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192e2a42b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Maven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was followed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by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numerous other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ecosystems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The world of development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forever changed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The benefits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are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extraordinary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aseline="0" dirty="0" smtClean="0">
                <a:latin typeface="Verdana"/>
                <a:ea typeface="Verdana"/>
                <a:cs typeface="Verdana"/>
                <a:sym typeface="Verdana"/>
              </a:rPr>
              <a:t>So are the dangers.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g5192e2a42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69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9612d062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month we crossed 2,000,000</a:t>
            </a:r>
            <a:endParaRPr dirty="0"/>
          </a:p>
        </p:txBody>
      </p:sp>
      <p:sp>
        <p:nvSpPr>
          <p:cNvPr id="221" name="Google Shape;221;g519612d0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19612d062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20,000 new versions are</a:t>
            </a:r>
            <a:r>
              <a:rPr lang="en-US" baseline="0" dirty="0" smtClean="0"/>
              <a:t> published every day</a:t>
            </a:r>
            <a:endParaRPr dirty="0"/>
          </a:p>
        </p:txBody>
      </p:sp>
      <p:sp>
        <p:nvSpPr>
          <p:cNvPr id="227" name="Google Shape;227;g519612d06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19612d062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2,000 new kinds</a:t>
            </a:r>
            <a:r>
              <a:rPr lang="en-US" baseline="0" dirty="0" smtClean="0"/>
              <a:t> of software every day</a:t>
            </a: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Amazing</a:t>
            </a:r>
          </a:p>
        </p:txBody>
      </p:sp>
      <p:sp>
        <p:nvSpPr>
          <p:cNvPr id="233" name="Google Shape;233;g519612d06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r>
              <a:rPr lang="en-US" baseline="0" dirty="0" smtClean="0"/>
              <a:t> drives consumption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844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9612d062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 billion downloads a day</a:t>
            </a:r>
            <a:endParaRPr dirty="0"/>
          </a:p>
        </p:txBody>
      </p:sp>
      <p:sp>
        <p:nvSpPr>
          <p:cNvPr id="239" name="Google Shape;239;g519612d0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9612d062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More</a:t>
            </a:r>
            <a:r>
              <a:rPr lang="en-US" baseline="0" dirty="0" smtClean="0"/>
              <a:t> open source was consumed since I came up on stage then was consumed in an entire day about 10 years back</a:t>
            </a:r>
            <a:endParaRPr dirty="0"/>
          </a:p>
        </p:txBody>
      </p:sp>
      <p:sp>
        <p:nvSpPr>
          <p:cNvPr id="239" name="Google Shape;239;g519612d0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071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192e2a42b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Man</a:t>
            </a:r>
            <a:r>
              <a:rPr lang="en-US" sz="1400" baseline="0" dirty="0" smtClean="0">
                <a:latin typeface="Verdana"/>
                <a:ea typeface="Verdana"/>
                <a:cs typeface="Verdana"/>
                <a:sym typeface="Verdana"/>
              </a:rPr>
              <a:t>y eyeballs hypothesis</a:t>
            </a:r>
            <a:endParaRPr lang="en-US" sz="1400" dirty="0" smtClean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IF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those eyeballs are looking in the right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places.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Lot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of very high-quality open source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software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But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a lot of it has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problems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Thankfully</a:t>
            </a:r>
            <a:r>
              <a:rPr lang="en-US" sz="1400" baseline="0" dirty="0" smtClean="0">
                <a:latin typeface="Verdana"/>
                <a:ea typeface="Verdana"/>
                <a:cs typeface="Verdana"/>
                <a:sym typeface="Verdana"/>
              </a:rPr>
              <a:t>, a lot more security eyeballs are now looking making security issues a bit shallower.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5" name="Google Shape;245;g5192e2a42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19612d06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Effective use of open source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-&gt; specialization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Why write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a logging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framework?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2" name="Google Shape;282;g519612d0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192e2a4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Not leveraging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open source effectively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leads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to corporate natural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selection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Development costs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speed to market would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suffer.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No</a:t>
            </a:r>
            <a:r>
              <a:rPr lang="en-US" sz="1400" baseline="0" dirty="0" smtClean="0">
                <a:latin typeface="Verdana"/>
                <a:ea typeface="Verdana"/>
                <a:cs typeface="Verdana"/>
                <a:sym typeface="Verdana"/>
              </a:rPr>
              <a:t> longer competitive</a:t>
            </a:r>
            <a:endParaRPr dirty="0"/>
          </a:p>
        </p:txBody>
      </p:sp>
      <p:sp>
        <p:nvSpPr>
          <p:cNvPr id="290" name="Google Shape;290;g5192e2a4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google translate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643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19612d06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Open source is here to stay</a:t>
            </a:r>
            <a:r>
              <a:rPr lang="en-US" sz="1400" baseline="0" dirty="0" smtClean="0">
                <a:latin typeface="Verdana"/>
                <a:ea typeface="Verdana"/>
                <a:cs typeface="Verdana"/>
                <a:sym typeface="Verdana"/>
              </a:rPr>
              <a:t> and that’s great.  It’s only going to get better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aseline="0" dirty="0" smtClean="0">
                <a:latin typeface="Verdana"/>
                <a:ea typeface="Verdana"/>
                <a:cs typeface="Verdana"/>
                <a:sym typeface="Verdana"/>
              </a:rPr>
              <a:t>Need to use if effectively if we are going to develop better software, faster.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2" name="Google Shape;282;g519612d0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7536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80%-90% of your application stack is written by a bunch of other people, you have a supply chain.  Often not a very well understood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858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19612d062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New vulnerabilities and defects are continually discovered.  Like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milk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, software doesn’t get better, it effectively degrades over time.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g519612d06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192e2a4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Probes</a:t>
            </a:r>
            <a:r>
              <a:rPr lang="en-US" baseline="0" dirty="0" smtClean="0"/>
              <a:t> early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Compromised for months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Catastrophic loss</a:t>
            </a:r>
          </a:p>
        </p:txBody>
      </p:sp>
      <p:sp>
        <p:nvSpPr>
          <p:cNvPr id="290" name="Google Shape;290;g5192e2a4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499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time to active</a:t>
            </a:r>
            <a:r>
              <a:rPr lang="en-US" baseline="0" dirty="0" smtClean="0"/>
              <a:t> attacks has dropped significantly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550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 smtClean="0">
                <a:latin typeface="Verdana"/>
                <a:ea typeface="Verdana"/>
                <a:cs typeface="Verdana"/>
                <a:sym typeface="Verdana"/>
              </a:rPr>
              <a:t>CoPay</a:t>
            </a:r>
            <a:r>
              <a:rPr lang="en-US" sz="1400" baseline="0" dirty="0" smtClean="0">
                <a:latin typeface="Verdana"/>
                <a:ea typeface="Verdana"/>
                <a:cs typeface="Verdana"/>
                <a:sym typeface="Verdana"/>
              </a:rPr>
              <a:t> wallet story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192e2a42b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can we do?</a:t>
            </a:r>
            <a:endParaRPr dirty="0"/>
          </a:p>
        </p:txBody>
      </p:sp>
      <p:sp>
        <p:nvSpPr>
          <p:cNvPr id="309" name="Google Shape;309;g5192e2a4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192e2a4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Get visibility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Start with free 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OSS index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OWASP Dependency Check is also a good solution (uses our data).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Quickly highlight potential risks.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These are an ideal place to start, to assess </a:t>
            </a:r>
            <a:r>
              <a:rPr lang="en-US" baseline="0" dirty="0" smtClean="0"/>
              <a:t>risk</a:t>
            </a:r>
            <a:endParaRPr lang="en-US" baseline="0" dirty="0" smtClean="0"/>
          </a:p>
        </p:txBody>
      </p:sp>
      <p:sp>
        <p:nvSpPr>
          <p:cNvPr id="290" name="Google Shape;290;g5192e2a4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0343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192e2a4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NVS is another more</a:t>
            </a:r>
            <a:r>
              <a:rPr lang="en-US" baseline="0" dirty="0" smtClean="0"/>
              <a:t> in depth solution</a:t>
            </a:r>
            <a:endParaRPr dirty="0"/>
          </a:p>
        </p:txBody>
      </p:sp>
      <p:sp>
        <p:nvSpPr>
          <p:cNvPr id="290" name="Google Shape;290;g5192e2a4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57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Verdana"/>
                <a:ea typeface="Verdana"/>
                <a:cs typeface="Verdana"/>
                <a:sym typeface="Verdana"/>
              </a:rPr>
              <a:t>Take control but getting</a:t>
            </a:r>
            <a:r>
              <a:rPr lang="en-US" baseline="0" dirty="0" smtClean="0">
                <a:latin typeface="Verdana"/>
                <a:ea typeface="Verdana"/>
                <a:cs typeface="Verdana"/>
                <a:sym typeface="Verdana"/>
              </a:rPr>
              <a:t> some basic rules in place.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>
                <a:latin typeface="Verdana"/>
                <a:ea typeface="Verdana"/>
                <a:cs typeface="Verdana"/>
                <a:sym typeface="Verdana"/>
              </a:rPr>
              <a:t>Understand risk, prioritize response, take action.</a:t>
            </a:r>
          </a:p>
        </p:txBody>
      </p:sp>
      <p:sp>
        <p:nvSpPr>
          <p:cNvPr id="303" name="Google Shape;3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65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</a:t>
            </a:r>
            <a:r>
              <a:rPr lang="en-US" baseline="0" dirty="0" smtClean="0"/>
              <a:t> software, faster</a:t>
            </a:r>
            <a:r>
              <a:rPr lang="mr-IN" baseline="0" dirty="0" smtClean="0"/>
              <a:t>…</a:t>
            </a:r>
            <a:r>
              <a:rPr lang="en-US" baseline="0" dirty="0" smtClean="0"/>
              <a:t> that is the ultimate outcome we are seeking with DevOps.  This why we are all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7897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192e2a42b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smtClean="0">
                <a:latin typeface="Verdana"/>
                <a:ea typeface="Verdana"/>
                <a:cs typeface="Verdana"/>
                <a:sym typeface="Verdana"/>
              </a:rPr>
              <a:t>As you get control you improve hygiene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smtClean="0">
                <a:latin typeface="Verdana"/>
                <a:ea typeface="Verdana"/>
                <a:cs typeface="Verdana"/>
                <a:sym typeface="Verdana"/>
              </a:rPr>
              <a:t>With improved hygiene it is quite easy to prevent new problems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smtClean="0">
                <a:latin typeface="Verdana"/>
                <a:ea typeface="Verdana"/>
                <a:cs typeface="Verdana"/>
                <a:sym typeface="Verdana"/>
              </a:rPr>
              <a:t>Keeps your software from aging like milk.</a:t>
            </a:r>
            <a:endParaRPr lang="en-US" dirty="0" smtClean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5192e2a4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26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As</a:t>
            </a:r>
            <a:r>
              <a:rPr lang="en-US" baseline="0" dirty="0" smtClean="0"/>
              <a:t> you mature, automation can be used effectively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 requirement for scale</a:t>
            </a: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Doesn’t slow down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It actually makes it faster</a:t>
            </a:r>
          </a:p>
        </p:txBody>
      </p:sp>
      <p:sp>
        <p:nvSpPr>
          <p:cNvPr id="323" name="Google Shape;3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749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19612d062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g519612d06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03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192e2a42b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aseline="0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g5192e2a42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265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19612d062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20 years ago, we wrote just about everything in our apps.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g519612d06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Today, 80-90% of it is often open source. </a:t>
            </a:r>
            <a:endParaRPr lang="en-US" sz="1400" dirty="0" smtClean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Standing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on numerous open source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giants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many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of whom are standing on other open source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giants.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focus on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delivering the unique value </a:t>
            </a:r>
            <a:endParaRPr lang="en-US" sz="1400" dirty="0" smtClean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But</a:t>
            </a:r>
            <a:r>
              <a:rPr lang="en-US" sz="1400" baseline="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lot is hidden from view.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3" name="Google Shape;1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192e2a42b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Maven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creates building blocks.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Technology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that led to the transformation of our application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stacks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Reuse </a:t>
            </a:r>
            <a:r>
              <a:rPr lang="en-US" sz="1400" dirty="0">
                <a:latin typeface="Verdana"/>
                <a:ea typeface="Verdana"/>
                <a:cs typeface="Verdana"/>
                <a:sym typeface="Verdana"/>
              </a:rPr>
              <a:t>of other people’s code became easier than </a:t>
            </a:r>
            <a:r>
              <a:rPr lang="en-US" sz="1400" dirty="0" smtClean="0">
                <a:latin typeface="Verdana"/>
                <a:ea typeface="Verdana"/>
                <a:cs typeface="Verdana"/>
                <a:sym typeface="Verdana"/>
              </a:rPr>
              <a:t>ever.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g5192e2a42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d Slide">
  <p:cSld name="5_End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99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70819" cy="700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d Slide">
  <p:cSld name="3_End 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99E"/>
          </a:solidFill>
          <a:ln w="12700" cap="flat" cmpd="sng">
            <a:solidFill>
              <a:srgbClr val="3A4C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7302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1"/>
            <a:ext cx="1156371" cy="20206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41248" y="288942"/>
            <a:ext cx="10512552" cy="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4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ue impact">
  <p:cSld name="2_Blue impa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Blue impact">
  <p:cSld name="39_Blue impa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lue impact">
  <p:cSld name="12_Blue impa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Blue impact">
  <p:cSld name="14_Blue impa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Blue impact">
  <p:cSld name="16_Blue impa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Blue impact">
  <p:cSld name="17_Blue impac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Blue impact">
  <p:cSld name="18_Blue impa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Blue impact">
  <p:cSld name="19_Blue impa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Blue impact">
  <p:cSld name="20_Blue impa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Blue impact">
  <p:cSld name="28_Blue impa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ue impact">
  <p:cSld name="21_Blue impac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Blue impact">
  <p:cSld name="22_Blue impac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Blue impact">
  <p:cSld name="23_Blue impa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8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Blue impact">
  <p:cSld name="24_Blue impa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9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Blue impact">
  <p:cSld name="26_Blue impa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Blue impact">
  <p:cSld name="27_Blue impa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Blue impact">
  <p:cSld name="29_Blue impac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Blue impact">
  <p:cSld name="30_Blue impac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3"/>
          <p:cNvSpPr txBox="1">
            <a:spLocks noGrp="1"/>
          </p:cNvSpPr>
          <p:nvPr>
            <p:ph type="title"/>
          </p:nvPr>
        </p:nvSpPr>
        <p:spPr>
          <a:xfrm>
            <a:off x="3328416" y="288942"/>
            <a:ext cx="8025384" cy="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Blue impact">
  <p:cSld name="32_Blue impac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4"/>
          <p:cNvSpPr txBox="1">
            <a:spLocks noGrp="1"/>
          </p:cNvSpPr>
          <p:nvPr>
            <p:ph type="title"/>
          </p:nvPr>
        </p:nvSpPr>
        <p:spPr>
          <a:xfrm>
            <a:off x="3328416" y="288942"/>
            <a:ext cx="8025384" cy="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Blue impact">
  <p:cSld name="33_Blue impac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5"/>
          <p:cNvSpPr txBox="1">
            <a:spLocks noGrp="1"/>
          </p:cNvSpPr>
          <p:nvPr>
            <p:ph type="title"/>
          </p:nvPr>
        </p:nvSpPr>
        <p:spPr>
          <a:xfrm>
            <a:off x="3328416" y="288942"/>
            <a:ext cx="8025384" cy="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Blue impact">
  <p:cSld name="25_Blue impa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Blue impact">
  <p:cSld name="34_Blue impa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6"/>
          <p:cNvSpPr txBox="1">
            <a:spLocks noGrp="1"/>
          </p:cNvSpPr>
          <p:nvPr>
            <p:ph type="title"/>
          </p:nvPr>
        </p:nvSpPr>
        <p:spPr>
          <a:xfrm>
            <a:off x="3328416" y="288942"/>
            <a:ext cx="8025384" cy="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Blue impact">
  <p:cSld name="36_Blue impac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3328416" y="288942"/>
            <a:ext cx="8025384" cy="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Blue impact">
  <p:cSld name="37_Blue impac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3328416" y="288942"/>
            <a:ext cx="8025384" cy="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Blue impact">
  <p:cSld name="38_Blue impa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3328416" y="288942"/>
            <a:ext cx="8025384" cy="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ue impact">
  <p:cSld name="3_Blue impac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0"/>
          <p:cNvPicPr preferRelativeResize="0"/>
          <p:nvPr/>
        </p:nvPicPr>
        <p:blipFill rotWithShape="1">
          <a:blip r:embed="rId2">
            <a:alphaModFix/>
          </a:blip>
          <a:srcRect b="24415"/>
          <a:stretch/>
        </p:blipFill>
        <p:spPr>
          <a:xfrm>
            <a:off x="0" y="0"/>
            <a:ext cx="334393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520" y="6287806"/>
            <a:ext cx="1156371" cy="2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 txBox="1">
            <a:spLocks noGrp="1"/>
          </p:cNvSpPr>
          <p:nvPr>
            <p:ph type="title"/>
          </p:nvPr>
        </p:nvSpPr>
        <p:spPr>
          <a:xfrm>
            <a:off x="841248" y="288942"/>
            <a:ext cx="10512552" cy="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>
            <a:spLocks noGrp="1"/>
          </p:cNvSpPr>
          <p:nvPr>
            <p:ph type="sldNum" idx="12"/>
          </p:nvPr>
        </p:nvSpPr>
        <p:spPr>
          <a:xfrm>
            <a:off x="254000" y="6365875"/>
            <a:ext cx="690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title"/>
          </p:nvPr>
        </p:nvSpPr>
        <p:spPr>
          <a:xfrm>
            <a:off x="841248" y="288942"/>
            <a:ext cx="10512552" cy="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Blue impact">
  <p:cSld name="15_Blue impa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93192" y="2547510"/>
            <a:ext cx="2002536" cy="203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Blue impact">
  <p:cSld name="40_Blue impa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1C1F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0"/>
            <a:ext cx="673021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Header">
  <p:cSld name="Top Header">
    <p:bg>
      <p:bgPr>
        <a:solidFill>
          <a:srgbClr val="EBF1F6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41248" y="288942"/>
            <a:ext cx="10512552" cy="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49" name="Google Shape;49;p12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 rot="-9900000">
            <a:off x="-504476" y="2233312"/>
            <a:ext cx="5968562" cy="4905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12"/>
          <p:cNvCxnSpPr/>
          <p:nvPr/>
        </p:nvCxnSpPr>
        <p:spPr>
          <a:xfrm>
            <a:off x="5122269" y="1153051"/>
            <a:ext cx="1947463" cy="0"/>
          </a:xfrm>
          <a:prstGeom prst="straightConnector1">
            <a:avLst/>
          </a:prstGeom>
          <a:noFill/>
          <a:ln w="15875" cap="rnd" cmpd="sng">
            <a:solidFill>
              <a:srgbClr val="86539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" name="Google Shape;51;p12"/>
          <p:cNvSpPr/>
          <p:nvPr/>
        </p:nvSpPr>
        <p:spPr>
          <a:xfrm>
            <a:off x="5965289" y="1021669"/>
            <a:ext cx="260886" cy="244475"/>
          </a:xfrm>
          <a:prstGeom prst="rect">
            <a:avLst/>
          </a:prstGeom>
          <a:solidFill>
            <a:srgbClr val="EBF1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12"/>
          <p:cNvGrpSpPr/>
          <p:nvPr/>
        </p:nvGrpSpPr>
        <p:grpSpPr>
          <a:xfrm rot="900000">
            <a:off x="5969149" y="1022785"/>
            <a:ext cx="253701" cy="236896"/>
            <a:chOff x="10877790" y="-133263"/>
            <a:chExt cx="844775" cy="788816"/>
          </a:xfrm>
        </p:grpSpPr>
        <p:sp>
          <p:nvSpPr>
            <p:cNvPr id="53" name="Google Shape;53;p12"/>
            <p:cNvSpPr/>
            <p:nvPr/>
          </p:nvSpPr>
          <p:spPr>
            <a:xfrm rot="-1210918">
              <a:off x="10958445" y="-33452"/>
              <a:ext cx="683465" cy="58919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86539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2"/>
            <p:cNvSpPr/>
            <p:nvPr/>
          </p:nvSpPr>
          <p:spPr>
            <a:xfrm>
              <a:off x="11164020" y="125908"/>
              <a:ext cx="270474" cy="270474"/>
            </a:xfrm>
            <a:prstGeom prst="ellipse">
              <a:avLst/>
            </a:prstGeom>
            <a:solidFill>
              <a:schemeClr val="lt1">
                <a:alpha val="5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12"/>
          <p:cNvSpPr txBox="1"/>
          <p:nvPr/>
        </p:nvSpPr>
        <p:spPr>
          <a:xfrm>
            <a:off x="93472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d Slide">
  <p:cSld name="2_End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99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70819" cy="7001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644" y="6299682"/>
            <a:ext cx="1156371" cy="2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5771" y="2930650"/>
            <a:ext cx="5736624" cy="100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d Slide">
  <p:cSld name="1_End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99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5771" y="2930650"/>
            <a:ext cx="5736624" cy="100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tiff"/><Relationship Id="rId12" Type="http://schemas.openxmlformats.org/officeDocument/2006/relationships/image" Target="../media/image51.tiff"/><Relationship Id="rId13" Type="http://schemas.openxmlformats.org/officeDocument/2006/relationships/image" Target="../media/image52.tiff"/><Relationship Id="rId14" Type="http://schemas.openxmlformats.org/officeDocument/2006/relationships/image" Target="../media/image5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6" Type="http://schemas.openxmlformats.org/officeDocument/2006/relationships/image" Target="../media/image45.tiff"/><Relationship Id="rId7" Type="http://schemas.openxmlformats.org/officeDocument/2006/relationships/image" Target="../media/image46.tiff"/><Relationship Id="rId8" Type="http://schemas.openxmlformats.org/officeDocument/2006/relationships/image" Target="../media/image47.tiff"/><Relationship Id="rId9" Type="http://schemas.openxmlformats.org/officeDocument/2006/relationships/image" Target="../media/image48.tiff"/><Relationship Id="rId10" Type="http://schemas.openxmlformats.org/officeDocument/2006/relationships/image" Target="../media/image4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tiff"/><Relationship Id="rId12" Type="http://schemas.openxmlformats.org/officeDocument/2006/relationships/image" Target="../media/image50.tiff"/><Relationship Id="rId13" Type="http://schemas.openxmlformats.org/officeDocument/2006/relationships/image" Target="../media/image51.tiff"/><Relationship Id="rId14" Type="http://schemas.openxmlformats.org/officeDocument/2006/relationships/image" Target="../media/image52.tiff"/><Relationship Id="rId15" Type="http://schemas.openxmlformats.org/officeDocument/2006/relationships/image" Target="../media/image5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Relationship Id="rId4" Type="http://schemas.openxmlformats.org/officeDocument/2006/relationships/image" Target="../media/image42.png"/><Relationship Id="rId5" Type="http://schemas.openxmlformats.org/officeDocument/2006/relationships/image" Target="../media/image43.tiff"/><Relationship Id="rId6" Type="http://schemas.openxmlformats.org/officeDocument/2006/relationships/image" Target="../media/image44.tiff"/><Relationship Id="rId7" Type="http://schemas.openxmlformats.org/officeDocument/2006/relationships/image" Target="../media/image45.tiff"/><Relationship Id="rId8" Type="http://schemas.openxmlformats.org/officeDocument/2006/relationships/image" Target="../media/image46.tiff"/><Relationship Id="rId9" Type="http://schemas.openxmlformats.org/officeDocument/2006/relationships/image" Target="../media/image47.tiff"/><Relationship Id="rId10" Type="http://schemas.openxmlformats.org/officeDocument/2006/relationships/image" Target="../media/image4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6" Type="http://schemas.openxmlformats.org/officeDocument/2006/relationships/image" Target="../media/image47.tiff"/><Relationship Id="rId7" Type="http://schemas.openxmlformats.org/officeDocument/2006/relationships/image" Target="../media/image48.tiff"/><Relationship Id="rId8" Type="http://schemas.openxmlformats.org/officeDocument/2006/relationships/image" Target="../media/image49.tiff"/><Relationship Id="rId9" Type="http://schemas.openxmlformats.org/officeDocument/2006/relationships/image" Target="../media/image50.tiff"/><Relationship Id="rId10" Type="http://schemas.openxmlformats.org/officeDocument/2006/relationships/image" Target="../media/image5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linkedin.com/in/mikeahanse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/>
          <p:nvPr/>
        </p:nvSpPr>
        <p:spPr>
          <a:xfrm>
            <a:off x="1688431" y="5419527"/>
            <a:ext cx="23487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Mike Hansen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DevOpsDays Bogota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3"/>
          <p:cNvSpPr txBox="1"/>
          <p:nvPr/>
        </p:nvSpPr>
        <p:spPr>
          <a:xfrm>
            <a:off x="809348" y="3090025"/>
            <a:ext cx="10826840" cy="1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3750"/>
              </a:lnSpc>
              <a:buClr>
                <a:srgbClr val="1B1C30"/>
              </a:buClr>
              <a:buSzPts val="4800"/>
            </a:pPr>
            <a:r>
              <a:rPr lang="en-US" sz="3600" b="1" dirty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De pie </a:t>
            </a:r>
            <a:r>
              <a:rPr lang="en-US" sz="3600" b="1" dirty="0" err="1" smtClean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Sobre</a:t>
            </a:r>
            <a:r>
              <a:rPr lang="en-US" sz="3600" b="1" dirty="0" smtClean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600" b="1" dirty="0" err="1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los</a:t>
            </a:r>
            <a:r>
              <a:rPr lang="en-US" sz="3600" b="1" dirty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600" b="1" dirty="0" err="1" smtClean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Hombros</a:t>
            </a:r>
            <a:r>
              <a:rPr lang="en-US" sz="3600" b="1" dirty="0" smtClean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600" b="1" dirty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de </a:t>
            </a:r>
            <a:r>
              <a:rPr lang="en-US" sz="3600" b="1" dirty="0" err="1" smtClean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Gigantes</a:t>
            </a:r>
            <a:r>
              <a:rPr lang="en-US" sz="3600" b="1" dirty="0" smtClean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600" b="1" dirty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... a </a:t>
            </a:r>
            <a:r>
              <a:rPr lang="en-US" sz="3600" b="1" dirty="0" smtClean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Salvo</a:t>
            </a:r>
            <a:endParaRPr lang="en-US" sz="3600" b="1" dirty="0">
              <a:solidFill>
                <a:srgbClr val="1B1C3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1B1C30"/>
              </a:buClr>
              <a:buSzPts val="4800"/>
              <a:buFont typeface="Proxima Nova"/>
              <a:buNone/>
            </a:pPr>
            <a:r>
              <a:rPr lang="en-US" sz="2400" b="1" dirty="0" smtClean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Standing </a:t>
            </a:r>
            <a:r>
              <a:rPr lang="en-US" sz="2400" b="1" dirty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on the Shoulders of Giants… </a:t>
            </a:r>
            <a:r>
              <a:rPr lang="en-US" sz="2400" b="1" dirty="0" smtClean="0">
                <a:solidFill>
                  <a:srgbClr val="1B1C30"/>
                </a:solidFill>
                <a:latin typeface="Proxima Nova"/>
                <a:ea typeface="Proxima Nova"/>
                <a:cs typeface="Proxima Nova"/>
                <a:sym typeface="Proxima Nova"/>
              </a:rPr>
              <a:t>Safely</a:t>
            </a:r>
            <a:endParaRPr sz="2400" b="1" dirty="0">
              <a:solidFill>
                <a:srgbClr val="1B1C3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4" name="Google Shape;17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5065" y="4403244"/>
            <a:ext cx="348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8431" y="2152957"/>
            <a:ext cx="2334758" cy="40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8"/>
          <p:cNvSpPr txBox="1"/>
          <p:nvPr/>
        </p:nvSpPr>
        <p:spPr>
          <a:xfrm>
            <a:off x="178129" y="2605361"/>
            <a:ext cx="2576945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Comenzando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un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movimiento</a:t>
            </a:r>
            <a:endParaRPr dirty="0"/>
          </a:p>
        </p:txBody>
      </p:sp>
      <p:sp>
        <p:nvSpPr>
          <p:cNvPr id="216" name="Google Shape;216;p48"/>
          <p:cNvSpPr txBox="1"/>
          <p:nvPr/>
        </p:nvSpPr>
        <p:spPr>
          <a:xfrm>
            <a:off x="3581825" y="2769850"/>
            <a:ext cx="3126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7" name="Google Shape;217;p48"/>
          <p:cNvSpPr txBox="1"/>
          <p:nvPr/>
        </p:nvSpPr>
        <p:spPr>
          <a:xfrm>
            <a:off x="3734225" y="2177850"/>
            <a:ext cx="7181100" cy="25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18" name="Google Shape;2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350" y="2829725"/>
            <a:ext cx="32385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850" y="4153332"/>
            <a:ext cx="1785790" cy="6949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0752" t="25309" r="19685" b="52094"/>
          <a:stretch/>
        </p:blipFill>
        <p:spPr>
          <a:xfrm>
            <a:off x="3334056" y="4542853"/>
            <a:ext cx="2545843" cy="635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1197" y="4189394"/>
            <a:ext cx="2032805" cy="1736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6377" y="584736"/>
            <a:ext cx="1482883" cy="1482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0836" y="2398312"/>
            <a:ext cx="1927575" cy="1927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1530" y="5184607"/>
            <a:ext cx="1471110" cy="1140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4188" y="37873"/>
            <a:ext cx="2711697" cy="1406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1394" y="2398312"/>
            <a:ext cx="1534651" cy="1534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6347" y="799757"/>
            <a:ext cx="1394148" cy="14511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4927" y="1285117"/>
            <a:ext cx="2390678" cy="11953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5867" y="5420547"/>
            <a:ext cx="905087" cy="9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9"/>
          <p:cNvSpPr txBox="1"/>
          <p:nvPr/>
        </p:nvSpPr>
        <p:spPr>
          <a:xfrm>
            <a:off x="391886" y="2605361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grandes</a:t>
            </a:r>
            <a:r>
              <a:rPr lang="en-US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números</a:t>
            </a:r>
            <a:endParaRPr dirty="0"/>
          </a:p>
        </p:txBody>
      </p:sp>
      <p:sp>
        <p:nvSpPr>
          <p:cNvPr id="224" name="Google Shape;224;p49"/>
          <p:cNvSpPr txBox="1"/>
          <p:nvPr/>
        </p:nvSpPr>
        <p:spPr>
          <a:xfrm>
            <a:off x="3350775" y="2267500"/>
            <a:ext cx="82230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&gt;2,000,000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Proyectos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OSS</a:t>
            </a:r>
            <a:endParaRPr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24" y="4453247"/>
            <a:ext cx="2478541" cy="21103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0"/>
          <p:cNvSpPr txBox="1"/>
          <p:nvPr/>
        </p:nvSpPr>
        <p:spPr>
          <a:xfrm>
            <a:off x="391886" y="2605361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grandes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números</a:t>
            </a:r>
            <a:endParaRPr lang="en-US" sz="2800" dirty="0"/>
          </a:p>
        </p:txBody>
      </p:sp>
      <p:sp>
        <p:nvSpPr>
          <p:cNvPr id="230" name="Google Shape;230;p50"/>
          <p:cNvSpPr txBox="1"/>
          <p:nvPr/>
        </p:nvSpPr>
        <p:spPr>
          <a:xfrm>
            <a:off x="3084394" y="2267500"/>
            <a:ext cx="9007521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&gt;2,000,000 </a:t>
            </a:r>
            <a:r>
              <a:rPr lang="en-US" sz="3000" dirty="0" err="1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Proyectos</a:t>
            </a:r>
            <a:r>
              <a:rPr lang="en-US" sz="3000" dirty="0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OSS</a:t>
            </a:r>
            <a:endParaRPr sz="3000" dirty="0">
              <a:solidFill>
                <a:srgbClr val="D9D9D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lvl="0"/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&gt;20,000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Nuevas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versiones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publicadas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diariamente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  <a:endParaRPr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24" y="4453247"/>
            <a:ext cx="2478541" cy="21103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1"/>
          <p:cNvSpPr txBox="1"/>
          <p:nvPr/>
        </p:nvSpPr>
        <p:spPr>
          <a:xfrm>
            <a:off x="391886" y="2605361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grandes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números</a:t>
            </a:r>
            <a:endParaRPr lang="en-US" sz="2800" dirty="0"/>
          </a:p>
        </p:txBody>
      </p:sp>
      <p:sp>
        <p:nvSpPr>
          <p:cNvPr id="236" name="Google Shape;236;p51"/>
          <p:cNvSpPr txBox="1"/>
          <p:nvPr/>
        </p:nvSpPr>
        <p:spPr>
          <a:xfrm>
            <a:off x="3098042" y="2267500"/>
            <a:ext cx="8939283" cy="241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&gt;2,000,000 </a:t>
            </a:r>
            <a:r>
              <a:rPr lang="en-US" sz="3000" dirty="0" err="1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Proyectos</a:t>
            </a:r>
            <a:r>
              <a:rPr lang="en-US" sz="3000" dirty="0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smtClean="0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OSS</a:t>
            </a:r>
          </a:p>
          <a:p>
            <a:pPr lvl="0"/>
            <a:r>
              <a:rPr lang="en-US" sz="3000" dirty="0" smtClean="0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&gt;</a:t>
            </a:r>
            <a:r>
              <a:rPr lang="en-US" sz="3000" dirty="0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20,000 </a:t>
            </a:r>
            <a:r>
              <a:rPr lang="en-US" sz="3000" dirty="0" err="1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Nuevas</a:t>
            </a:r>
            <a:r>
              <a:rPr lang="en-US" sz="3000" dirty="0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versiones</a:t>
            </a:r>
            <a:r>
              <a:rPr lang="en-US" sz="3000" dirty="0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publicadas</a:t>
            </a:r>
            <a:r>
              <a:rPr lang="en-US" sz="3000" dirty="0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diariamente</a:t>
            </a:r>
            <a:r>
              <a:rPr lang="en-US" sz="3000" dirty="0" smtClean="0">
                <a:solidFill>
                  <a:srgbClr val="D9D9D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lvl="0"/>
            <a:endParaRPr lang="en-US" sz="3000" dirty="0" smtClean="0">
              <a:solidFill>
                <a:srgbClr val="D9D9D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lvl="0"/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¡ &gt;2,000 </a:t>
            </a:r>
            <a:r>
              <a:rPr lang="en-US" sz="4000" dirty="0" err="1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Nuevos</a:t>
            </a:r>
            <a:r>
              <a:rPr lang="en-US" sz="4000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proyectos</a:t>
            </a: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cada</a:t>
            </a: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día</a:t>
            </a: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!</a:t>
            </a:r>
            <a:endParaRPr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24" y="4453247"/>
            <a:ext cx="2478541" cy="21103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83;p39"/>
          <p:cNvPicPr preferRelativeResize="0"/>
          <p:nvPr/>
        </p:nvPicPr>
        <p:blipFill rotWithShape="1">
          <a:blip r:embed="rId3">
            <a:alphaModFix/>
          </a:blip>
          <a:srcRect l="3343" t="11014" r="2526" b="7247"/>
          <a:stretch/>
        </p:blipFill>
        <p:spPr>
          <a:xfrm>
            <a:off x="2819670" y="1460665"/>
            <a:ext cx="9372330" cy="45779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5;p51"/>
          <p:cNvSpPr txBox="1"/>
          <p:nvPr/>
        </p:nvSpPr>
        <p:spPr>
          <a:xfrm>
            <a:off x="0" y="2605361"/>
            <a:ext cx="271590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 </a:t>
            </a:r>
            <a:r>
              <a:rPr lang="en-US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automatización</a:t>
            </a:r>
            <a:r>
              <a:rPr lang="en-US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acelera</a:t>
            </a:r>
            <a:r>
              <a:rPr lang="en-US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todo</a:t>
            </a:r>
            <a:endParaRPr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166396" y="463138"/>
            <a:ext cx="4678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Proxima Nova Semibold" charset="0"/>
                <a:ea typeface="Proxima Nova Semibold" charset="0"/>
                <a:cs typeface="Proxima Nova Semibold" charset="0"/>
              </a:rPr>
              <a:t>Tráfico</a:t>
            </a:r>
            <a:r>
              <a:rPr lang="en-US" sz="3600" dirty="0">
                <a:latin typeface="Proxima Nova Semibold" charset="0"/>
                <a:ea typeface="Proxima Nova Semibold" charset="0"/>
                <a:cs typeface="Proxima Nova Semibold" charset="0"/>
              </a:rPr>
              <a:t> Maven Central</a:t>
            </a:r>
          </a:p>
        </p:txBody>
      </p:sp>
    </p:spTree>
    <p:extLst>
      <p:ext uri="{BB962C8B-B14F-4D97-AF65-F5344CB8AC3E}">
        <p14:creationId xmlns:p14="http://schemas.microsoft.com/office/powerpoint/2010/main" val="12275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2"/>
          <p:cNvSpPr txBox="1"/>
          <p:nvPr/>
        </p:nvSpPr>
        <p:spPr>
          <a:xfrm>
            <a:off x="284024" y="2605350"/>
            <a:ext cx="232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Enorme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consumo</a:t>
            </a:r>
            <a:endParaRPr dirty="0"/>
          </a:p>
        </p:txBody>
      </p:sp>
      <p:sp>
        <p:nvSpPr>
          <p:cNvPr id="4" name="Google Shape;241;p52"/>
          <p:cNvSpPr txBox="1"/>
          <p:nvPr/>
        </p:nvSpPr>
        <p:spPr>
          <a:xfrm>
            <a:off x="3170711" y="2414440"/>
            <a:ext cx="8858993" cy="7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&gt; 1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billón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de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descargas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OSS </a:t>
            </a:r>
            <a:r>
              <a:rPr lang="en-US" sz="3000" dirty="0" err="1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diarias</a:t>
            </a:r>
            <a:endParaRPr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026" name="Picture 2" descr="https://lh4.googleusercontent.com/nCAe_2jiFoYTrXKZqmq__7wpJ3UrN_osJuThJ2dHg6sQJc9qZVOeWOyeh7MwOCx8fVKNz-2dSAUTNfsOJ_3aqVbjDp5peAas5JAcI4nUP5Y-fy86olV6G1SlX-6HraOch6otW2se2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54" y="3486410"/>
            <a:ext cx="2859261" cy="334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2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493" y="4202130"/>
            <a:ext cx="1551499" cy="39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089" y="5018540"/>
            <a:ext cx="1177979" cy="458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0752" t="25309" r="19685" b="52094"/>
          <a:stretch/>
        </p:blipFill>
        <p:spPr>
          <a:xfrm>
            <a:off x="9301089" y="4209475"/>
            <a:ext cx="1292360" cy="322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861" y="4701394"/>
            <a:ext cx="993695" cy="8487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1923" y="5550175"/>
            <a:ext cx="694333" cy="6943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7354" y="5254935"/>
            <a:ext cx="867655" cy="8676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1965" y="4555729"/>
            <a:ext cx="1471110" cy="1140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6801" y="5254935"/>
            <a:ext cx="1239867" cy="6431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8769" y="4127473"/>
            <a:ext cx="804413" cy="8044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754" y="4598573"/>
            <a:ext cx="640426" cy="6666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2361" y="5550175"/>
            <a:ext cx="997642" cy="4988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3611" y="4818361"/>
            <a:ext cx="507510" cy="50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2"/>
          <p:cNvSpPr txBox="1"/>
          <p:nvPr/>
        </p:nvSpPr>
        <p:spPr>
          <a:xfrm>
            <a:off x="3170711" y="2414440"/>
            <a:ext cx="8858993" cy="7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 smtClean="0">
                <a:solidFill>
                  <a:schemeClr val="tx2">
                    <a:lumMod val="90000"/>
                  </a:schemeClr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&gt; </a:t>
            </a:r>
            <a:r>
              <a:rPr lang="en-US" sz="3000" dirty="0">
                <a:solidFill>
                  <a:schemeClr val="tx2">
                    <a:lumMod val="90000"/>
                  </a:schemeClr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 </a:t>
            </a:r>
            <a:r>
              <a:rPr lang="en-US" sz="3000" dirty="0" err="1">
                <a:solidFill>
                  <a:schemeClr val="tx2">
                    <a:lumMod val="90000"/>
                  </a:schemeClr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billón</a:t>
            </a:r>
            <a:r>
              <a:rPr lang="en-US" sz="3000" dirty="0">
                <a:solidFill>
                  <a:schemeClr val="tx2">
                    <a:lumMod val="90000"/>
                  </a:schemeClr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de </a:t>
            </a:r>
            <a:r>
              <a:rPr lang="en-US" sz="3000" dirty="0" err="1">
                <a:solidFill>
                  <a:schemeClr val="tx2">
                    <a:lumMod val="90000"/>
                  </a:schemeClr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descargas</a:t>
            </a:r>
            <a:r>
              <a:rPr lang="en-US" sz="3000" dirty="0">
                <a:solidFill>
                  <a:schemeClr val="tx2">
                    <a:lumMod val="90000"/>
                  </a:schemeClr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OSS </a:t>
            </a:r>
            <a:r>
              <a:rPr lang="en-US" sz="3000" dirty="0" err="1">
                <a:solidFill>
                  <a:schemeClr val="tx2">
                    <a:lumMod val="90000"/>
                  </a:schemeClr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diarias</a:t>
            </a:r>
            <a:endParaRPr lang="en-US" sz="3000" dirty="0">
              <a:solidFill>
                <a:schemeClr val="tx2">
                  <a:lumMod val="90000"/>
                </a:schemeClr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E</a:t>
            </a:r>
            <a:r>
              <a:rPr lang="en-US" sz="3000" dirty="0" err="1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sto</a:t>
            </a:r>
            <a:r>
              <a:rPr lang="en-US" sz="3000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fue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hace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unos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pocos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millones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no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hace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mucho</a:t>
            </a:r>
            <a:endParaRPr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2" name="Google Shape;242;p52"/>
          <p:cNvSpPr txBox="1"/>
          <p:nvPr/>
        </p:nvSpPr>
        <p:spPr>
          <a:xfrm>
            <a:off x="284024" y="2605350"/>
            <a:ext cx="232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Enorme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consumo</a:t>
            </a:r>
            <a:endParaRPr dirty="0"/>
          </a:p>
        </p:txBody>
      </p:sp>
      <p:pic>
        <p:nvPicPr>
          <p:cNvPr id="4" name="Picture 2" descr="https://lh4.googleusercontent.com/nCAe_2jiFoYTrXKZqmq__7wpJ3UrN_osJuThJ2dHg6sQJc9qZVOeWOyeh7MwOCx8fVKNz-2dSAUTNfsOJ_3aqVbjDp5peAas5JAcI4nUP5Y-fy86olV6G1SlX-6HraOch6otW2se2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148" y="3454787"/>
            <a:ext cx="2859261" cy="334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089" y="5018540"/>
            <a:ext cx="1177979" cy="458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0752" t="25309" r="19685" b="52094"/>
          <a:stretch/>
        </p:blipFill>
        <p:spPr>
          <a:xfrm>
            <a:off x="9301089" y="4209475"/>
            <a:ext cx="1292360" cy="322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7354" y="5254935"/>
            <a:ext cx="867655" cy="8676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965" y="4555729"/>
            <a:ext cx="1471110" cy="11401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6801" y="5254935"/>
            <a:ext cx="1239867" cy="6431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8769" y="4127473"/>
            <a:ext cx="804413" cy="804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754" y="4598573"/>
            <a:ext cx="640426" cy="6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"/>
          <p:cNvSpPr txBox="1"/>
          <p:nvPr/>
        </p:nvSpPr>
        <p:spPr>
          <a:xfrm>
            <a:off x="134901" y="3005743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Calidad</a:t>
            </a:r>
            <a:endParaRPr dirty="0"/>
          </a:p>
        </p:txBody>
      </p:sp>
      <p:pic>
        <p:nvPicPr>
          <p:cNvPr id="249" name="Google Shape;2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649" y="423525"/>
            <a:ext cx="1555376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100" y="1559507"/>
            <a:ext cx="1555376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449" y="423525"/>
            <a:ext cx="1555376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574" y="3919725"/>
            <a:ext cx="1555376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024" y="1107225"/>
            <a:ext cx="1555375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7009" y="1125388"/>
            <a:ext cx="1555376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1999" y="4598275"/>
            <a:ext cx="1555376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299" y="4017850"/>
            <a:ext cx="1555375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9449" y="5126650"/>
            <a:ext cx="1555376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624" y="637625"/>
            <a:ext cx="1555375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761" y="1858138"/>
            <a:ext cx="1555375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700" y="3421703"/>
            <a:ext cx="1555375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149" y="5466200"/>
            <a:ext cx="1555375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174" y="4802850"/>
            <a:ext cx="1555375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449" y="5622350"/>
            <a:ext cx="1555376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2874" y="5622350"/>
            <a:ext cx="1555376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3349" y="3396550"/>
            <a:ext cx="1555376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274" y="0"/>
            <a:ext cx="1555375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6224" y="0"/>
            <a:ext cx="1555376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675" y="5911650"/>
            <a:ext cx="1399600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749" y="4083168"/>
            <a:ext cx="1399600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125" y="2187118"/>
            <a:ext cx="1399600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794" y="1722422"/>
            <a:ext cx="1399600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050" y="4987425"/>
            <a:ext cx="1399600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75" y="1409437"/>
            <a:ext cx="1399600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1575" y="9912"/>
            <a:ext cx="1399600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1925" y="3831012"/>
            <a:ext cx="1399600" cy="7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3"/>
          <p:cNvSpPr txBox="1"/>
          <p:nvPr/>
        </p:nvSpPr>
        <p:spPr>
          <a:xfrm>
            <a:off x="3551558" y="3005743"/>
            <a:ext cx="7915817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Con </a:t>
            </a:r>
            <a:r>
              <a:rPr lang="en-US" sz="2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muchos</a:t>
            </a:r>
            <a:r>
              <a:rPr lang="en-US" sz="2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globos</a:t>
            </a:r>
            <a:r>
              <a:rPr lang="en-US" sz="2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oculares</a:t>
            </a:r>
            <a:r>
              <a:rPr lang="en-US" sz="2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, </a:t>
            </a:r>
            <a:r>
              <a:rPr lang="en-US" sz="2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todos</a:t>
            </a:r>
            <a:r>
              <a:rPr lang="en-US" sz="2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los</a:t>
            </a:r>
            <a:r>
              <a:rPr lang="en-US" sz="2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defectos</a:t>
            </a:r>
            <a:r>
              <a:rPr lang="en-US" sz="2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son </a:t>
            </a:r>
            <a:r>
              <a:rPr lang="en-US" sz="2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superficiales</a:t>
            </a:r>
            <a:r>
              <a:rPr lang="en-US" sz="2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  <a:endParaRPr sz="2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5" name="Google Shape;2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850" y="3762201"/>
            <a:ext cx="1399600" cy="7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4"/>
          <p:cNvSpPr txBox="1"/>
          <p:nvPr/>
        </p:nvSpPr>
        <p:spPr>
          <a:xfrm>
            <a:off x="273736" y="3167411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Más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rápido</a:t>
            </a:r>
            <a:endParaRPr dirty="0"/>
          </a:p>
        </p:txBody>
      </p:sp>
      <p:sp>
        <p:nvSpPr>
          <p:cNvPr id="285" name="Google Shape;285;p54"/>
          <p:cNvSpPr txBox="1"/>
          <p:nvPr/>
        </p:nvSpPr>
        <p:spPr>
          <a:xfrm>
            <a:off x="3581825" y="2769850"/>
            <a:ext cx="3126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6" name="Google Shape;286;p54"/>
          <p:cNvSpPr txBox="1"/>
          <p:nvPr/>
        </p:nvSpPr>
        <p:spPr>
          <a:xfrm>
            <a:off x="3734225" y="2922250"/>
            <a:ext cx="7181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87" name="Google Shape;287;p54"/>
          <p:cNvPicPr preferRelativeResize="0"/>
          <p:nvPr/>
        </p:nvPicPr>
        <p:blipFill rotWithShape="1">
          <a:blip r:embed="rId3">
            <a:alphaModFix/>
          </a:blip>
          <a:srcRect r="8775"/>
          <a:stretch/>
        </p:blipFill>
        <p:spPr>
          <a:xfrm>
            <a:off x="2819100" y="0"/>
            <a:ext cx="93729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/>
        </p:nvSpPr>
        <p:spPr>
          <a:xfrm>
            <a:off x="391886" y="2605361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Los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fuertes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sobreviven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3" name="Google Shape;293;p55"/>
          <p:cNvPicPr preferRelativeResize="0"/>
          <p:nvPr/>
        </p:nvPicPr>
        <p:blipFill rotWithShape="1">
          <a:blip r:embed="rId3">
            <a:alphaModFix/>
          </a:blip>
          <a:srcRect r="11652"/>
          <a:stretch/>
        </p:blipFill>
        <p:spPr>
          <a:xfrm>
            <a:off x="6130693" y="0"/>
            <a:ext cx="605868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362" y="2640255"/>
            <a:ext cx="9710691" cy="1634862"/>
          </a:xfrm>
        </p:spPr>
        <p:txBody>
          <a:bodyPr/>
          <a:lstStyle/>
          <a:p>
            <a:r>
              <a:rPr lang="en-US" sz="3600" dirty="0" smtClean="0"/>
              <a:t>Este </a:t>
            </a:r>
            <a:r>
              <a:rPr lang="en-US" sz="3600" dirty="0" err="1"/>
              <a:t>es</a:t>
            </a:r>
            <a:r>
              <a:rPr lang="en-US" sz="3600" dirty="0"/>
              <a:t> el </a:t>
            </a:r>
            <a:r>
              <a:rPr lang="en-US" sz="3600" dirty="0" err="1"/>
              <a:t>traductor</a:t>
            </a:r>
            <a:r>
              <a:rPr lang="en-US" sz="3600" dirty="0"/>
              <a:t> de Google y </a:t>
            </a:r>
            <a:r>
              <a:rPr lang="en-US" sz="3600" dirty="0" err="1"/>
              <a:t>estoy</a:t>
            </a:r>
            <a:r>
              <a:rPr lang="en-US" sz="3600" dirty="0"/>
              <a:t> </a:t>
            </a:r>
            <a:r>
              <a:rPr lang="en-US" sz="3600" dirty="0" err="1"/>
              <a:t>jugando</a:t>
            </a:r>
            <a:r>
              <a:rPr lang="en-US" sz="3600" dirty="0"/>
              <a:t> con Mike. </a:t>
            </a:r>
            <a:r>
              <a:rPr lang="en-US" sz="3600" dirty="0" err="1"/>
              <a:t>Piensa</a:t>
            </a:r>
            <a:r>
              <a:rPr lang="en-US" sz="3600" dirty="0"/>
              <a:t> que </a:t>
            </a:r>
            <a:r>
              <a:rPr lang="en-US" sz="3600" dirty="0" err="1"/>
              <a:t>esto</a:t>
            </a:r>
            <a:r>
              <a:rPr lang="en-US" sz="3600" dirty="0"/>
              <a:t> dice </a:t>
            </a:r>
            <a:r>
              <a:rPr lang="en-US" sz="3600" dirty="0" err="1"/>
              <a:t>algo</a:t>
            </a:r>
            <a:r>
              <a:rPr lang="en-US" sz="3600" dirty="0"/>
              <a:t> </a:t>
            </a:r>
            <a:r>
              <a:rPr lang="en-US" sz="3600" dirty="0" err="1"/>
              <a:t>completamente</a:t>
            </a:r>
            <a:r>
              <a:rPr lang="en-US" sz="3600" dirty="0"/>
              <a:t> </a:t>
            </a:r>
            <a:r>
              <a:rPr lang="en-US" sz="3600" dirty="0" err="1"/>
              <a:t>diferente</a:t>
            </a:r>
            <a:r>
              <a:rPr lang="en-US" sz="3600" dirty="0"/>
              <a:t>. No se lo </a:t>
            </a:r>
            <a:r>
              <a:rPr lang="en-US" sz="3600" dirty="0" err="1" smtClean="0"/>
              <a:t>digas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69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4"/>
          <p:cNvSpPr txBox="1"/>
          <p:nvPr/>
        </p:nvSpPr>
        <p:spPr>
          <a:xfrm>
            <a:off x="273736" y="3167411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OSS</a:t>
            </a:r>
            <a:endParaRPr dirty="0"/>
          </a:p>
        </p:txBody>
      </p:sp>
      <p:sp>
        <p:nvSpPr>
          <p:cNvPr id="285" name="Google Shape;285;p54"/>
          <p:cNvSpPr txBox="1"/>
          <p:nvPr/>
        </p:nvSpPr>
        <p:spPr>
          <a:xfrm>
            <a:off x="3581825" y="2769850"/>
            <a:ext cx="3126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6" name="Google Shape;286;p54"/>
          <p:cNvSpPr txBox="1"/>
          <p:nvPr/>
        </p:nvSpPr>
        <p:spPr>
          <a:xfrm>
            <a:off x="3734225" y="2922250"/>
            <a:ext cx="7181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" name="Google Shape;241;p52"/>
          <p:cNvSpPr txBox="1"/>
          <p:nvPr/>
        </p:nvSpPr>
        <p:spPr>
          <a:xfrm>
            <a:off x="4502599" y="2978900"/>
            <a:ext cx="6137692" cy="7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00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Aquí</a:t>
            </a:r>
            <a:r>
              <a:rPr lang="en-US" sz="3000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para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quedarse</a:t>
            </a:r>
            <a:endParaRPr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6601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31" y="2547510"/>
            <a:ext cx="2517568" cy="1677908"/>
          </a:xfrm>
        </p:spPr>
        <p:txBody>
          <a:bodyPr/>
          <a:lstStyle/>
          <a:p>
            <a:r>
              <a:rPr lang="en-US" dirty="0"/>
              <a:t>Su software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cadena</a:t>
            </a:r>
            <a:r>
              <a:rPr lang="en-US" dirty="0"/>
              <a:t> de </a:t>
            </a:r>
            <a:r>
              <a:rPr lang="en-US" dirty="0" err="1" smtClean="0"/>
              <a:t>suministro</a:t>
            </a:r>
            <a:endParaRPr lang="en-US" dirty="0"/>
          </a:p>
        </p:txBody>
      </p:sp>
      <p:pic>
        <p:nvPicPr>
          <p:cNvPr id="3" name="Google Shape;51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2632" y="4347813"/>
            <a:ext cx="1374540" cy="10309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21;p61"/>
          <p:cNvSpPr txBox="1"/>
          <p:nvPr/>
        </p:nvSpPr>
        <p:spPr>
          <a:xfrm>
            <a:off x="6020790" y="546265"/>
            <a:ext cx="5732284" cy="1315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r">
              <a:buClr>
                <a:schemeClr val="accent5"/>
              </a:buClr>
              <a:buSzPts val="500"/>
            </a:pPr>
            <a:r>
              <a:rPr lang="en" sz="2400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lang="en" sz="2400" b="1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" sz="2400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the first </a:t>
            </a:r>
            <a:r>
              <a:rPr lang="en" sz="4000" b="1" cap="small" dirty="0" smtClean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industry</a:t>
            </a:r>
            <a:r>
              <a:rPr lang="en-US" sz="3600" b="1" cap="small" dirty="0" smtClean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dirty="0" smtClean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to face</a:t>
            </a:r>
            <a:endParaRPr lang="en-US" sz="2400" dirty="0" smtClean="0">
              <a:solidFill>
                <a:schemeClr val="tx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>
              <a:buClr>
                <a:schemeClr val="accent5"/>
              </a:buClr>
              <a:buSzPts val="500"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400" dirty="0" smtClean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supply chain </a:t>
            </a:r>
            <a:r>
              <a:rPr lang="en" sz="4000" b="1" cap="small" dirty="0" smtClean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  <a:endParaRPr sz="4000" dirty="0">
              <a:solidFill>
                <a:schemeClr val="tx2">
                  <a:lumMod val="50000"/>
                </a:schemeClr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523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35247" y="4665696"/>
            <a:ext cx="2016135" cy="10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4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3496" y="2766950"/>
            <a:ext cx="3657600" cy="145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25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91041" y="887326"/>
            <a:ext cx="2929749" cy="166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26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27062" y="4885504"/>
            <a:ext cx="1114594" cy="754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5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6"/>
          <p:cNvSpPr txBox="1"/>
          <p:nvPr/>
        </p:nvSpPr>
        <p:spPr>
          <a:xfrm>
            <a:off x="391886" y="2605361"/>
            <a:ext cx="2220600" cy="14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Empeora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con el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tiempo</a:t>
            </a:r>
            <a:endParaRPr dirty="0"/>
          </a:p>
        </p:txBody>
      </p:sp>
      <p:pic>
        <p:nvPicPr>
          <p:cNvPr id="299" name="Google Shape;2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022" y="800100"/>
            <a:ext cx="2439275" cy="47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250" y="1314450"/>
            <a:ext cx="42291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&quot;No&quot; Symbol 1"/>
          <p:cNvSpPr/>
          <p:nvPr/>
        </p:nvSpPr>
        <p:spPr>
          <a:xfrm>
            <a:off x="7516369" y="1429895"/>
            <a:ext cx="4113655" cy="4113655"/>
          </a:xfrm>
          <a:prstGeom prst="noSmoking">
            <a:avLst>
              <a:gd name="adj" fmla="val 6284"/>
            </a:avLst>
          </a:prstGeom>
          <a:solidFill>
            <a:srgbClr val="C0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5086" y="5925788"/>
            <a:ext cx="838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Todo</a:t>
            </a:r>
            <a:r>
              <a:rPr lang="en-US" sz="2800" dirty="0" smtClean="0"/>
              <a:t> el </a:t>
            </a:r>
            <a:r>
              <a:rPr lang="en-US" sz="2800" dirty="0"/>
              <a:t>software </a:t>
            </a:r>
            <a:r>
              <a:rPr lang="en-US" sz="2800" dirty="0" err="1"/>
              <a:t>envejece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la </a:t>
            </a:r>
            <a:r>
              <a:rPr lang="en-US" sz="2800" dirty="0" err="1"/>
              <a:t>leche</a:t>
            </a:r>
            <a:r>
              <a:rPr lang="en-US" sz="2800" dirty="0"/>
              <a:t>, no el vino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/>
        </p:nvSpPr>
        <p:spPr>
          <a:xfrm>
            <a:off x="143128" y="2676836"/>
            <a:ext cx="2550105" cy="86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Divulgaciones</a:t>
            </a:r>
            <a:r>
              <a:rPr lang="en-US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vulnerabilidad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24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0607" y="159596"/>
            <a:ext cx="4894587" cy="17620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45"/>
          <p:cNvSpPr/>
          <p:nvPr/>
        </p:nvSpPr>
        <p:spPr>
          <a:xfrm>
            <a:off x="3322734" y="3544641"/>
            <a:ext cx="6555300" cy="3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5 Month Opportunity to Take Corrective Action</a:t>
            </a:r>
            <a:endParaRPr sz="1100"/>
          </a:p>
        </p:txBody>
      </p:sp>
      <p:sp>
        <p:nvSpPr>
          <p:cNvPr id="7" name="Google Shape;240;p45"/>
          <p:cNvSpPr/>
          <p:nvPr/>
        </p:nvSpPr>
        <p:spPr>
          <a:xfrm>
            <a:off x="5900263" y="3550213"/>
            <a:ext cx="3978000" cy="302400"/>
          </a:xfrm>
          <a:prstGeom prst="rect">
            <a:avLst/>
          </a:prstGeom>
          <a:solidFill>
            <a:srgbClr val="C11F4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Large Scale </a:t>
            </a:r>
            <a:r>
              <a:rPr lang="en" sz="1400" dirty="0" smtClean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Exploit</a:t>
            </a:r>
            <a:r>
              <a:rPr lang="en-US" sz="1400" dirty="0" err="1" smtClean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ation</a:t>
            </a:r>
            <a:r>
              <a:rPr lang="en-US" sz="1400" dirty="0" smtClean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and Data Theft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8" name="Google Shape;242;p45"/>
          <p:cNvSpPr/>
          <p:nvPr/>
        </p:nvSpPr>
        <p:spPr>
          <a:xfrm>
            <a:off x="3450703" y="4496597"/>
            <a:ext cx="13170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March 9</a:t>
            </a:r>
            <a:endParaRPr sz="1100" b="1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Equifax applications breached through Struts2 vulnerability</a:t>
            </a:r>
            <a:endParaRPr sz="1000">
              <a:solidFill>
                <a:schemeClr val="tx1"/>
              </a:solidFill>
            </a:endParaRPr>
          </a:p>
        </p:txBody>
      </p:sp>
      <p:cxnSp>
        <p:nvCxnSpPr>
          <p:cNvPr id="9" name="Google Shape;243;p45"/>
          <p:cNvCxnSpPr/>
          <p:nvPr/>
        </p:nvCxnSpPr>
        <p:spPr>
          <a:xfrm>
            <a:off x="2885704" y="3846959"/>
            <a:ext cx="9306296" cy="1122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244;p45"/>
          <p:cNvSpPr txBox="1"/>
          <p:nvPr/>
        </p:nvSpPr>
        <p:spPr>
          <a:xfrm>
            <a:off x="4341085" y="3955522"/>
            <a:ext cx="42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tx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Apr</a:t>
            </a:r>
            <a:endParaRPr sz="1100">
              <a:solidFill>
                <a:schemeClr val="tx1"/>
              </a:solidFill>
            </a:endParaRPr>
          </a:p>
        </p:txBody>
      </p:sp>
      <p:sp>
        <p:nvSpPr>
          <p:cNvPr id="11" name="Google Shape;245;p45"/>
          <p:cNvSpPr txBox="1"/>
          <p:nvPr/>
        </p:nvSpPr>
        <p:spPr>
          <a:xfrm>
            <a:off x="2945504" y="3955522"/>
            <a:ext cx="447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tx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Mar</a:t>
            </a:r>
            <a:endParaRPr sz="1100">
              <a:solidFill>
                <a:schemeClr val="tx1"/>
              </a:solidFill>
            </a:endParaRPr>
          </a:p>
        </p:txBody>
      </p:sp>
      <p:sp>
        <p:nvSpPr>
          <p:cNvPr id="12" name="Google Shape;246;p45"/>
          <p:cNvSpPr txBox="1"/>
          <p:nvPr/>
        </p:nvSpPr>
        <p:spPr>
          <a:xfrm>
            <a:off x="5718123" y="3955522"/>
            <a:ext cx="4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tx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May</a:t>
            </a:r>
            <a:endParaRPr sz="1100">
              <a:solidFill>
                <a:schemeClr val="tx1"/>
              </a:solidFill>
            </a:endParaRPr>
          </a:p>
        </p:txBody>
      </p:sp>
      <p:sp>
        <p:nvSpPr>
          <p:cNvPr id="13" name="Google Shape;247;p45"/>
          <p:cNvSpPr txBox="1"/>
          <p:nvPr/>
        </p:nvSpPr>
        <p:spPr>
          <a:xfrm>
            <a:off x="7137701" y="3955522"/>
            <a:ext cx="43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tx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Jun</a:t>
            </a:r>
            <a:endParaRPr sz="1100">
              <a:solidFill>
                <a:schemeClr val="tx1"/>
              </a:solidFill>
            </a:endParaRPr>
          </a:p>
        </p:txBody>
      </p:sp>
      <p:sp>
        <p:nvSpPr>
          <p:cNvPr id="14" name="Google Shape;248;p45"/>
          <p:cNvSpPr txBox="1"/>
          <p:nvPr/>
        </p:nvSpPr>
        <p:spPr>
          <a:xfrm>
            <a:off x="8518011" y="3955522"/>
            <a:ext cx="372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tx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Jul</a:t>
            </a:r>
            <a:endParaRPr sz="1100">
              <a:solidFill>
                <a:schemeClr val="tx1"/>
              </a:solidFill>
            </a:endParaRPr>
          </a:p>
        </p:txBody>
      </p:sp>
      <p:sp>
        <p:nvSpPr>
          <p:cNvPr id="15" name="Google Shape;249;p45"/>
          <p:cNvSpPr txBox="1"/>
          <p:nvPr/>
        </p:nvSpPr>
        <p:spPr>
          <a:xfrm>
            <a:off x="9847056" y="3955522"/>
            <a:ext cx="46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tx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Aug</a:t>
            </a:r>
            <a:endParaRPr sz="1100">
              <a:solidFill>
                <a:schemeClr val="tx1"/>
              </a:solidFill>
            </a:endParaRPr>
          </a:p>
        </p:txBody>
      </p:sp>
      <p:sp>
        <p:nvSpPr>
          <p:cNvPr id="16" name="Google Shape;250;p45"/>
          <p:cNvSpPr txBox="1"/>
          <p:nvPr/>
        </p:nvSpPr>
        <p:spPr>
          <a:xfrm>
            <a:off x="11260088" y="3955522"/>
            <a:ext cx="50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tx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Sept</a:t>
            </a:r>
            <a:endParaRPr sz="1100">
              <a:solidFill>
                <a:schemeClr val="tx1"/>
              </a:solidFill>
            </a:endParaRPr>
          </a:p>
        </p:txBody>
      </p:sp>
      <p:sp>
        <p:nvSpPr>
          <p:cNvPr id="17" name="Google Shape;251;p45"/>
          <p:cNvSpPr/>
          <p:nvPr/>
        </p:nvSpPr>
        <p:spPr>
          <a:xfrm>
            <a:off x="3272307" y="2031606"/>
            <a:ext cx="12279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March 7</a:t>
            </a:r>
            <a:endParaRPr b="1"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Apache Struts releases updated version to </a:t>
            </a:r>
            <a:r>
              <a:rPr lang="en-US" sz="1000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address </a:t>
            </a:r>
            <a:r>
              <a:rPr lang="en" sz="1000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vulnerability</a:t>
            </a:r>
            <a:endParaRPr sz="1000"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CVE-2017-5638 </a:t>
            </a:r>
            <a:endParaRPr sz="1000" b="1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252;p45"/>
          <p:cNvSpPr/>
          <p:nvPr/>
        </p:nvSpPr>
        <p:spPr>
          <a:xfrm>
            <a:off x="9743179" y="2213322"/>
            <a:ext cx="13170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July 29</a:t>
            </a:r>
            <a:endParaRPr b="1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Breach is discovered by Equifax. </a:t>
            </a:r>
            <a:endParaRPr sz="1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53;p45"/>
          <p:cNvSpPr/>
          <p:nvPr/>
        </p:nvSpPr>
        <p:spPr>
          <a:xfrm>
            <a:off x="10202227" y="4496597"/>
            <a:ext cx="146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Sept 7</a:t>
            </a:r>
            <a:endParaRPr sz="1100" b="1">
              <a:solidFill>
                <a:schemeClr val="tx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 new RCE vulnerability is announced and fixed.</a:t>
            </a:r>
            <a:endParaRPr sz="1000">
              <a:solidFill>
                <a:schemeClr val="tx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CVE-2017-9805</a:t>
            </a:r>
            <a:endParaRPr sz="1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254;p45"/>
          <p:cNvCxnSpPr/>
          <p:nvPr/>
        </p:nvCxnSpPr>
        <p:spPr>
          <a:xfrm>
            <a:off x="3322733" y="2819120"/>
            <a:ext cx="0" cy="10278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255;p45"/>
          <p:cNvCxnSpPr/>
          <p:nvPr/>
        </p:nvCxnSpPr>
        <p:spPr>
          <a:xfrm>
            <a:off x="9875595" y="2819120"/>
            <a:ext cx="2700" cy="10278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2" name="Google Shape;256;p45"/>
          <p:cNvCxnSpPr/>
          <p:nvPr/>
        </p:nvCxnSpPr>
        <p:spPr>
          <a:xfrm rot="10800000" flipH="1">
            <a:off x="11560994" y="3897494"/>
            <a:ext cx="8700" cy="5991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257;p45"/>
          <p:cNvCxnSpPr/>
          <p:nvPr/>
        </p:nvCxnSpPr>
        <p:spPr>
          <a:xfrm>
            <a:off x="3510409" y="3200036"/>
            <a:ext cx="13500" cy="12966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4" name="Google Shape;258;p45"/>
          <p:cNvSpPr/>
          <p:nvPr/>
        </p:nvSpPr>
        <p:spPr>
          <a:xfrm>
            <a:off x="3544570" y="3544641"/>
            <a:ext cx="2333700" cy="302400"/>
          </a:xfrm>
          <a:prstGeom prst="rect">
            <a:avLst/>
          </a:prstGeom>
          <a:solidFill>
            <a:srgbClr val="C11F4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Probing </a:t>
            </a:r>
            <a:r>
              <a:rPr lang="en-US" sz="1400" dirty="0" smtClean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Attacks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25" name="Google Shape;259;p45"/>
          <p:cNvSpPr/>
          <p:nvPr/>
        </p:nvSpPr>
        <p:spPr>
          <a:xfrm>
            <a:off x="3348425" y="3544641"/>
            <a:ext cx="141300" cy="297900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" name="Google Shape;260;p45"/>
          <p:cNvSpPr/>
          <p:nvPr/>
        </p:nvSpPr>
        <p:spPr>
          <a:xfrm>
            <a:off x="9906027" y="3547812"/>
            <a:ext cx="2061900" cy="3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Crisis Management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6950362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exposición</a:t>
            </a:r>
            <a:r>
              <a:rPr lang="en-US" dirty="0"/>
              <a:t> </a:t>
            </a:r>
            <a:r>
              <a:rPr lang="en-US" dirty="0" err="1"/>
              <a:t>cae</a:t>
            </a:r>
            <a:endParaRPr lang="en-US" dirty="0"/>
          </a:p>
        </p:txBody>
      </p:sp>
      <p:sp>
        <p:nvSpPr>
          <p:cNvPr id="3" name="Google Shape;266;p46"/>
          <p:cNvSpPr txBox="1"/>
          <p:nvPr/>
        </p:nvSpPr>
        <p:spPr>
          <a:xfrm>
            <a:off x="3569842" y="447533"/>
            <a:ext cx="8340150" cy="105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sz="3000" dirty="0" smtClean="0">
                <a:solidFill>
                  <a:srgbClr val="00B4FF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" sz="3000" dirty="0" err="1" smtClean="0">
                <a:solidFill>
                  <a:srgbClr val="00B4FF"/>
                </a:solidFill>
                <a:latin typeface="Proxima Nova"/>
                <a:ea typeface="Proxima Nova"/>
                <a:cs typeface="Proxima Nova"/>
                <a:sym typeface="Proxima Nova"/>
              </a:rPr>
              <a:t>iempo</a:t>
            </a:r>
            <a:r>
              <a:rPr lang="en" sz="3000" dirty="0" smtClean="0">
                <a:solidFill>
                  <a:srgbClr val="00B4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3000" dirty="0">
                <a:solidFill>
                  <a:srgbClr val="00B4FF"/>
                </a:solidFill>
                <a:latin typeface="Proxima Nova"/>
                <a:ea typeface="Proxima Nova"/>
                <a:cs typeface="Proxima Nova"/>
                <a:sym typeface="Proxima Nova"/>
              </a:rPr>
              <a:t>para responder antes de </a:t>
            </a:r>
            <a:r>
              <a:rPr lang="en" sz="3000" dirty="0" err="1" smtClean="0">
                <a:solidFill>
                  <a:srgbClr val="00B4FF"/>
                </a:solidFill>
                <a:latin typeface="Proxima Nova"/>
                <a:ea typeface="Proxima Nova"/>
                <a:cs typeface="Proxima Nova"/>
                <a:sym typeface="Proxima Nova"/>
              </a:rPr>
              <a:t>explotar</a:t>
            </a:r>
            <a:endParaRPr lang="en-US" sz="3000" dirty="0" smtClean="0">
              <a:solidFill>
                <a:srgbClr val="00B4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ctr"/>
            <a:r>
              <a:rPr lang="en" sz="1200" dirty="0" smtClean="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Source: Adapted from IBM X-Force / Analysis by Gartner Research (September 2016)</a:t>
            </a:r>
            <a:endParaRPr sz="12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" name="Google Shape;267;p46"/>
          <p:cNvGrpSpPr/>
          <p:nvPr/>
        </p:nvGrpSpPr>
        <p:grpSpPr>
          <a:xfrm>
            <a:off x="3779285" y="2086997"/>
            <a:ext cx="7565006" cy="4135672"/>
            <a:chOff x="1777200" y="1794689"/>
            <a:chExt cx="9275335" cy="4630844"/>
          </a:xfrm>
        </p:grpSpPr>
        <p:sp>
          <p:nvSpPr>
            <p:cNvPr id="5" name="Google Shape;268;p46"/>
            <p:cNvSpPr txBox="1"/>
            <p:nvPr/>
          </p:nvSpPr>
          <p:spPr>
            <a:xfrm>
              <a:off x="4816400" y="6163933"/>
              <a:ext cx="2675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smtClean="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Year</a:t>
              </a:r>
              <a:endParaRPr sz="1200" b="1" dirty="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" name="Google Shape;269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10460" y="5292503"/>
              <a:ext cx="1142075" cy="411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270;p46"/>
            <p:cNvSpPr/>
            <p:nvPr/>
          </p:nvSpPr>
          <p:spPr>
            <a:xfrm>
              <a:off x="9826500" y="5441372"/>
              <a:ext cx="139500" cy="1395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271;p46"/>
            <p:cNvCxnSpPr/>
            <p:nvPr/>
          </p:nvCxnSpPr>
          <p:spPr>
            <a:xfrm>
              <a:off x="2565715" y="5660981"/>
              <a:ext cx="7387500" cy="60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272;p46"/>
            <p:cNvCxnSpPr/>
            <p:nvPr/>
          </p:nvCxnSpPr>
          <p:spPr>
            <a:xfrm rot="10800000">
              <a:off x="2552815" y="1844721"/>
              <a:ext cx="0" cy="383100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273;p46"/>
            <p:cNvCxnSpPr/>
            <p:nvPr/>
          </p:nvCxnSpPr>
          <p:spPr>
            <a:xfrm>
              <a:off x="2557022" y="4946745"/>
              <a:ext cx="7389900" cy="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274;p46"/>
            <p:cNvCxnSpPr/>
            <p:nvPr/>
          </p:nvCxnSpPr>
          <p:spPr>
            <a:xfrm>
              <a:off x="2557022" y="4172509"/>
              <a:ext cx="7389900" cy="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275;p46"/>
            <p:cNvCxnSpPr/>
            <p:nvPr/>
          </p:nvCxnSpPr>
          <p:spPr>
            <a:xfrm>
              <a:off x="2557022" y="3398273"/>
              <a:ext cx="7389900" cy="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276;p46"/>
            <p:cNvCxnSpPr/>
            <p:nvPr/>
          </p:nvCxnSpPr>
          <p:spPr>
            <a:xfrm>
              <a:off x="2557022" y="2624037"/>
              <a:ext cx="7389900" cy="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277;p46"/>
            <p:cNvCxnSpPr/>
            <p:nvPr/>
          </p:nvCxnSpPr>
          <p:spPr>
            <a:xfrm rot="10800000" flipH="1">
              <a:off x="2557022" y="1844701"/>
              <a:ext cx="7389900" cy="51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278;p46"/>
            <p:cNvCxnSpPr/>
            <p:nvPr/>
          </p:nvCxnSpPr>
          <p:spPr>
            <a:xfrm>
              <a:off x="3233066" y="564694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279;p46"/>
            <p:cNvCxnSpPr/>
            <p:nvPr/>
          </p:nvCxnSpPr>
          <p:spPr>
            <a:xfrm>
              <a:off x="3904411" y="564694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280;p46"/>
            <p:cNvCxnSpPr/>
            <p:nvPr/>
          </p:nvCxnSpPr>
          <p:spPr>
            <a:xfrm>
              <a:off x="4575756" y="564694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281;p46"/>
            <p:cNvCxnSpPr/>
            <p:nvPr/>
          </p:nvCxnSpPr>
          <p:spPr>
            <a:xfrm>
              <a:off x="5247101" y="564694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282;p46"/>
            <p:cNvCxnSpPr/>
            <p:nvPr/>
          </p:nvCxnSpPr>
          <p:spPr>
            <a:xfrm>
              <a:off x="5918446" y="564694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83;p46"/>
            <p:cNvCxnSpPr/>
            <p:nvPr/>
          </p:nvCxnSpPr>
          <p:spPr>
            <a:xfrm>
              <a:off x="6589792" y="564694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84;p46"/>
            <p:cNvCxnSpPr/>
            <p:nvPr/>
          </p:nvCxnSpPr>
          <p:spPr>
            <a:xfrm>
              <a:off x="7261137" y="564694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85;p46"/>
            <p:cNvCxnSpPr/>
            <p:nvPr/>
          </p:nvCxnSpPr>
          <p:spPr>
            <a:xfrm>
              <a:off x="7932482" y="564694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86;p46"/>
            <p:cNvCxnSpPr/>
            <p:nvPr/>
          </p:nvCxnSpPr>
          <p:spPr>
            <a:xfrm>
              <a:off x="8603827" y="564694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87;p46"/>
            <p:cNvCxnSpPr/>
            <p:nvPr/>
          </p:nvCxnSpPr>
          <p:spPr>
            <a:xfrm>
              <a:off x="9275172" y="564694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" name="Google Shape;288;p46"/>
            <p:cNvSpPr txBox="1"/>
            <p:nvPr/>
          </p:nvSpPr>
          <p:spPr>
            <a:xfrm>
              <a:off x="2995167" y="5810800"/>
              <a:ext cx="516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2006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" name="Google Shape;289;p46"/>
            <p:cNvSpPr txBox="1"/>
            <p:nvPr/>
          </p:nvSpPr>
          <p:spPr>
            <a:xfrm>
              <a:off x="3597586" y="5810800"/>
              <a:ext cx="504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2007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" name="Google Shape;290;p46"/>
            <p:cNvSpPr txBox="1"/>
            <p:nvPr/>
          </p:nvSpPr>
          <p:spPr>
            <a:xfrm>
              <a:off x="4301606" y="5810800"/>
              <a:ext cx="514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2008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" name="Google Shape;291;p46"/>
            <p:cNvSpPr txBox="1"/>
            <p:nvPr/>
          </p:nvSpPr>
          <p:spPr>
            <a:xfrm>
              <a:off x="5005626" y="5810800"/>
              <a:ext cx="516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2009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" name="Google Shape;292;p46"/>
            <p:cNvSpPr txBox="1"/>
            <p:nvPr/>
          </p:nvSpPr>
          <p:spPr>
            <a:xfrm>
              <a:off x="5709646" y="5810800"/>
              <a:ext cx="479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2010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" name="Google Shape;293;p46"/>
            <p:cNvSpPr txBox="1"/>
            <p:nvPr/>
          </p:nvSpPr>
          <p:spPr>
            <a:xfrm>
              <a:off x="6413668" y="5810800"/>
              <a:ext cx="439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2011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" name="Google Shape;294;p46"/>
            <p:cNvSpPr txBox="1"/>
            <p:nvPr/>
          </p:nvSpPr>
          <p:spPr>
            <a:xfrm>
              <a:off x="7016088" y="5810800"/>
              <a:ext cx="475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2012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2" name="Google Shape;295;p46"/>
            <p:cNvSpPr txBox="1"/>
            <p:nvPr/>
          </p:nvSpPr>
          <p:spPr>
            <a:xfrm>
              <a:off x="7720108" y="5810800"/>
              <a:ext cx="471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2013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3" name="Google Shape;296;p46"/>
            <p:cNvSpPr txBox="1"/>
            <p:nvPr/>
          </p:nvSpPr>
          <p:spPr>
            <a:xfrm>
              <a:off x="8424128" y="5810800"/>
              <a:ext cx="469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smtClean="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2014</a:t>
              </a:r>
              <a:endParaRPr sz="200" dirty="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4" name="Google Shape;297;p46"/>
            <p:cNvSpPr txBox="1"/>
            <p:nvPr/>
          </p:nvSpPr>
          <p:spPr>
            <a:xfrm>
              <a:off x="9070956" y="5810800"/>
              <a:ext cx="475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2015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35" name="Google Shape;298;p46"/>
            <p:cNvCxnSpPr/>
            <p:nvPr/>
          </p:nvCxnSpPr>
          <p:spPr>
            <a:xfrm>
              <a:off x="9275446" y="566168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299;p46"/>
            <p:cNvCxnSpPr/>
            <p:nvPr/>
          </p:nvCxnSpPr>
          <p:spPr>
            <a:xfrm>
              <a:off x="9940441" y="5655337"/>
              <a:ext cx="0" cy="1482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7" name="Google Shape;300;p46"/>
            <p:cNvSpPr txBox="1"/>
            <p:nvPr/>
          </p:nvSpPr>
          <p:spPr>
            <a:xfrm>
              <a:off x="2118764" y="4858732"/>
              <a:ext cx="393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10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8" name="Google Shape;301;p46"/>
            <p:cNvSpPr txBox="1"/>
            <p:nvPr/>
          </p:nvSpPr>
          <p:spPr>
            <a:xfrm>
              <a:off x="2073035" y="4117413"/>
              <a:ext cx="439201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</a:t>
              </a:r>
              <a:endParaRPr sz="200" dirty="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9" name="Google Shape;302;p46"/>
            <p:cNvSpPr txBox="1"/>
            <p:nvPr/>
          </p:nvSpPr>
          <p:spPr>
            <a:xfrm>
              <a:off x="2079269" y="3343172"/>
              <a:ext cx="432601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30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" name="Google Shape;303;p46"/>
            <p:cNvSpPr txBox="1"/>
            <p:nvPr/>
          </p:nvSpPr>
          <p:spPr>
            <a:xfrm>
              <a:off x="2081349" y="2568930"/>
              <a:ext cx="430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40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" name="Google Shape;304;p46"/>
            <p:cNvSpPr txBox="1"/>
            <p:nvPr/>
          </p:nvSpPr>
          <p:spPr>
            <a:xfrm>
              <a:off x="2073035" y="1794689"/>
              <a:ext cx="439201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50</a:t>
              </a:r>
              <a:endParaRPr sz="200" dirty="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2" name="Google Shape;305;p46"/>
            <p:cNvSpPr txBox="1"/>
            <p:nvPr/>
          </p:nvSpPr>
          <p:spPr>
            <a:xfrm>
              <a:off x="2187966" y="5523833"/>
              <a:ext cx="324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" name="Google Shape;306;p46"/>
            <p:cNvSpPr txBox="1"/>
            <p:nvPr/>
          </p:nvSpPr>
          <p:spPr>
            <a:xfrm rot="-5400000">
              <a:off x="890400" y="3689398"/>
              <a:ext cx="20352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ysClr val="windowText" lastClr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Average Days to Exploit</a:t>
              </a:r>
              <a:endParaRPr sz="1000" b="1" dirty="0">
                <a:solidFill>
                  <a:sysClr val="windowText" lastClr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" name="Google Shape;307;p46"/>
            <p:cNvSpPr txBox="1"/>
            <p:nvPr/>
          </p:nvSpPr>
          <p:spPr>
            <a:xfrm>
              <a:off x="2589470" y="3332933"/>
              <a:ext cx="9219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ysClr val="windowText" lastClr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Average</a:t>
              </a:r>
              <a:endParaRPr sz="1000" dirty="0">
                <a:solidFill>
                  <a:sysClr val="windowText" lastClr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" name="Google Shape;308;p46"/>
            <p:cNvSpPr txBox="1"/>
            <p:nvPr/>
          </p:nvSpPr>
          <p:spPr>
            <a:xfrm>
              <a:off x="3061498" y="2013600"/>
              <a:ext cx="430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3F3F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45</a:t>
              </a:r>
              <a:endParaRPr sz="1000" b="1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" name="Google Shape;309;p46"/>
            <p:cNvSpPr txBox="1"/>
            <p:nvPr/>
          </p:nvSpPr>
          <p:spPr>
            <a:xfrm>
              <a:off x="9115032" y="4582467"/>
              <a:ext cx="3933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3F3F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15</a:t>
              </a:r>
              <a:endParaRPr sz="1000" b="1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47" name="Google Shape;310;p46"/>
            <p:cNvCxnSpPr/>
            <p:nvPr/>
          </p:nvCxnSpPr>
          <p:spPr>
            <a:xfrm>
              <a:off x="2611911" y="3645725"/>
              <a:ext cx="7335000" cy="0"/>
            </a:xfrm>
            <a:prstGeom prst="straightConnector1">
              <a:avLst/>
            </a:prstGeom>
            <a:noFill/>
            <a:ln w="28575" cap="flat" cmpd="sng">
              <a:solidFill>
                <a:srgbClr val="FF018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" name="Google Shape;311;p46"/>
            <p:cNvSpPr/>
            <p:nvPr/>
          </p:nvSpPr>
          <p:spPr>
            <a:xfrm>
              <a:off x="3217553" y="2244436"/>
              <a:ext cx="6068291" cy="2286000"/>
            </a:xfrm>
            <a:custGeom>
              <a:avLst/>
              <a:gdLst/>
              <a:ahLst/>
              <a:cxnLst/>
              <a:rect l="l" t="t" r="r" b="b"/>
              <a:pathLst>
                <a:path w="6068291" h="2286000" extrusionOk="0">
                  <a:moveTo>
                    <a:pt x="0" y="0"/>
                  </a:moveTo>
                  <a:lnTo>
                    <a:pt x="682831" y="1140032"/>
                  </a:lnTo>
                  <a:lnTo>
                    <a:pt x="1359725" y="908463"/>
                  </a:lnTo>
                  <a:lnTo>
                    <a:pt x="2036618" y="1977242"/>
                  </a:lnTo>
                  <a:lnTo>
                    <a:pt x="2713512" y="1151907"/>
                  </a:lnTo>
                  <a:lnTo>
                    <a:pt x="3378530" y="1270660"/>
                  </a:lnTo>
                  <a:lnTo>
                    <a:pt x="4055423" y="2095995"/>
                  </a:lnTo>
                  <a:lnTo>
                    <a:pt x="4726379" y="1525980"/>
                  </a:lnTo>
                  <a:lnTo>
                    <a:pt x="5391397" y="1810987"/>
                  </a:lnTo>
                  <a:lnTo>
                    <a:pt x="6068291" y="2286000"/>
                  </a:lnTo>
                </a:path>
              </a:pathLst>
            </a:custGeom>
            <a:noFill/>
            <a:ln w="76200" cap="flat" cmpd="sng">
              <a:solidFill>
                <a:srgbClr val="00B4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12;p46"/>
            <p:cNvSpPr txBox="1"/>
            <p:nvPr/>
          </p:nvSpPr>
          <p:spPr>
            <a:xfrm>
              <a:off x="9703986" y="5810800"/>
              <a:ext cx="464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tx2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2017</a:t>
              </a:r>
              <a:endParaRPr sz="200">
                <a:solidFill>
                  <a:schemeClr val="tx2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0" name="Google Shape;313;p46"/>
            <p:cNvSpPr/>
            <p:nvPr/>
          </p:nvSpPr>
          <p:spPr>
            <a:xfrm>
              <a:off x="9559176" y="5580939"/>
              <a:ext cx="149700" cy="154800"/>
            </a:xfrm>
            <a:prstGeom prst="rect">
              <a:avLst/>
            </a:prstGeom>
            <a:solidFill>
              <a:srgbClr val="4F6098"/>
            </a:solidFill>
            <a:ln w="12700" cap="flat" cmpd="sng">
              <a:solidFill>
                <a:srgbClr val="4F60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" name="Google Shape;314;p46"/>
            <p:cNvCxnSpPr/>
            <p:nvPr/>
          </p:nvCxnSpPr>
          <p:spPr>
            <a:xfrm flipH="1">
              <a:off x="9605551" y="5572322"/>
              <a:ext cx="105900" cy="1671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315;p46"/>
            <p:cNvCxnSpPr/>
            <p:nvPr/>
          </p:nvCxnSpPr>
          <p:spPr>
            <a:xfrm flipH="1">
              <a:off x="9535701" y="5565972"/>
              <a:ext cx="105900" cy="1671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61416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 txBox="1"/>
          <p:nvPr/>
        </p:nvSpPr>
        <p:spPr>
          <a:xfrm>
            <a:off x="391886" y="2605361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Ataques</a:t>
            </a:r>
            <a:r>
              <a:rPr lang="en-US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maliciosos</a:t>
            </a:r>
            <a:endParaRPr dirty="0"/>
          </a:p>
        </p:txBody>
      </p:sp>
      <p:sp>
        <p:nvSpPr>
          <p:cNvPr id="306" name="Google Shape;306;p57"/>
          <p:cNvSpPr txBox="1"/>
          <p:nvPr/>
        </p:nvSpPr>
        <p:spPr>
          <a:xfrm>
            <a:off x="3581825" y="2769850"/>
            <a:ext cx="7122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241;p52"/>
          <p:cNvSpPr txBox="1"/>
          <p:nvPr/>
        </p:nvSpPr>
        <p:spPr>
          <a:xfrm>
            <a:off x="4526350" y="4295667"/>
            <a:ext cx="6137692" cy="7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Event-Stream</a:t>
            </a:r>
            <a:endParaRPr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067" y="1893367"/>
            <a:ext cx="3674258" cy="1947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/>
          <p:nvPr/>
        </p:nvSpPr>
        <p:spPr>
          <a:xfrm>
            <a:off x="4526350" y="2684560"/>
            <a:ext cx="5189400" cy="664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¿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Qué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podemos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hacer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?</a:t>
            </a:r>
            <a:endParaRPr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2" name="Google Shape;312;p58"/>
          <p:cNvSpPr txBox="1"/>
          <p:nvPr/>
        </p:nvSpPr>
        <p:spPr>
          <a:xfrm>
            <a:off x="427512" y="2755100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Acción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/>
        </p:nvSpPr>
        <p:spPr>
          <a:xfrm>
            <a:off x="380010" y="2866961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Visibilidad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gratis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241;p52"/>
          <p:cNvSpPr txBox="1"/>
          <p:nvPr/>
        </p:nvSpPr>
        <p:spPr>
          <a:xfrm>
            <a:off x="3006307" y="312509"/>
            <a:ext cx="6731458" cy="7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Saber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qué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OSS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estás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utilizando</a:t>
            </a:r>
            <a:endParaRPr lang="en-US" sz="3000" dirty="0" smtClean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lvl="0" algn="ctr"/>
            <a:endParaRPr lang="en-US"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lvl="0"/>
            <a:r>
              <a:rPr lang="en-US" sz="3000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https://</a:t>
            </a:r>
            <a:r>
              <a:rPr lang="en-US" sz="3000" dirty="0" err="1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ossindex.sonatype.org</a:t>
            </a:r>
            <a:endParaRPr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7" y="2462239"/>
            <a:ext cx="9076871" cy="32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80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/>
        </p:nvSpPr>
        <p:spPr>
          <a:xfrm>
            <a:off x="380010" y="2866961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Visibilidad</a:t>
            </a:r>
            <a:r>
              <a:rPr lang="en-US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gratis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241;p52"/>
          <p:cNvSpPr txBox="1"/>
          <p:nvPr/>
        </p:nvSpPr>
        <p:spPr>
          <a:xfrm>
            <a:off x="4137890" y="98753"/>
            <a:ext cx="6731458" cy="7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Nexus Vulnerability Scanner</a:t>
            </a:r>
          </a:p>
          <a:p>
            <a:pPr lvl="0" algn="ctr"/>
            <a:endParaRPr lang="en-US"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94" y="814473"/>
            <a:ext cx="4853049" cy="48389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3881" y="5844517"/>
            <a:ext cx="5099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https://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www.sonatype.com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/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appscan</a:t>
            </a:r>
            <a:endParaRPr lang="en-US" sz="24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0870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 txBox="1"/>
          <p:nvPr/>
        </p:nvSpPr>
        <p:spPr>
          <a:xfrm>
            <a:off x="106878" y="2873050"/>
            <a:ext cx="283820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Tomar</a:t>
            </a:r>
            <a:r>
              <a:rPr lang="en-US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el control</a:t>
            </a:r>
            <a:endParaRPr sz="2400" dirty="0"/>
          </a:p>
        </p:txBody>
      </p:sp>
      <p:sp>
        <p:nvSpPr>
          <p:cNvPr id="306" name="Google Shape;306;p57"/>
          <p:cNvSpPr txBox="1"/>
          <p:nvPr/>
        </p:nvSpPr>
        <p:spPr>
          <a:xfrm>
            <a:off x="3581825" y="2769850"/>
            <a:ext cx="7122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241;p52"/>
          <p:cNvSpPr txBox="1"/>
          <p:nvPr/>
        </p:nvSpPr>
        <p:spPr>
          <a:xfrm>
            <a:off x="4524386" y="1613070"/>
            <a:ext cx="6137692" cy="7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Establecer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un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conjunto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de </a:t>
            </a:r>
            <a:r>
              <a:rPr lang="en-US" sz="3000" dirty="0" err="1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reglas</a:t>
            </a:r>
            <a:endParaRPr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753" y="3134650"/>
            <a:ext cx="4779401" cy="27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759" y="2616505"/>
            <a:ext cx="8025384" cy="1765490"/>
          </a:xfrm>
        </p:spPr>
        <p:txBody>
          <a:bodyPr/>
          <a:lstStyle/>
          <a:p>
            <a:pPr algn="ctr"/>
            <a:r>
              <a:rPr lang="en-US" dirty="0" err="1"/>
              <a:t>Mejor</a:t>
            </a:r>
            <a:r>
              <a:rPr lang="en-US" dirty="0"/>
              <a:t> software,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El </a:t>
            </a:r>
            <a:r>
              <a:rPr lang="en-US" sz="3600" dirty="0" err="1" smtClean="0"/>
              <a:t>Resultado</a:t>
            </a:r>
            <a:r>
              <a:rPr lang="en-US" sz="3600" dirty="0" smtClean="0"/>
              <a:t> Final de DevOps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43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/>
          <p:nvPr/>
        </p:nvSpPr>
        <p:spPr>
          <a:xfrm>
            <a:off x="3942608" y="2685297"/>
            <a:ext cx="7303323" cy="664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Con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visibilidad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y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reglas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la </a:t>
            </a:r>
            <a:r>
              <a:rPr lang="en-US" sz="3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higiene</a:t>
            </a:r>
            <a:r>
              <a:rPr lang="en-US" sz="3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000" dirty="0" err="1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mejora</a:t>
            </a:r>
            <a:endParaRPr sz="3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2" name="Google Shape;312;p58"/>
          <p:cNvSpPr txBox="1"/>
          <p:nvPr/>
        </p:nvSpPr>
        <p:spPr>
          <a:xfrm>
            <a:off x="332510" y="2684560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Higiene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8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1"/>
          <p:cNvSpPr txBox="1"/>
          <p:nvPr/>
        </p:nvSpPr>
        <p:spPr>
          <a:xfrm>
            <a:off x="0" y="2755100"/>
            <a:ext cx="2755075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Automatización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803" y="1127906"/>
            <a:ext cx="9378197" cy="43007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60276" y="320634"/>
            <a:ext cx="3485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roxima Nova Semibold" charset="0"/>
                <a:ea typeface="Proxima Nova Semibold" charset="0"/>
                <a:cs typeface="Proxima Nova Semibold" charset="0"/>
              </a:rPr>
              <a:t>La </a:t>
            </a:r>
            <a:r>
              <a:rPr lang="en-US" sz="2800" dirty="0" err="1">
                <a:latin typeface="Proxima Nova Semibold" charset="0"/>
                <a:ea typeface="Proxima Nova Semibold" charset="0"/>
                <a:cs typeface="Proxima Nova Semibold" charset="0"/>
              </a:rPr>
              <a:t>plataforma</a:t>
            </a:r>
            <a:r>
              <a:rPr lang="en-US" sz="2800" dirty="0">
                <a:latin typeface="Proxima Nova Semibold" charset="0"/>
                <a:ea typeface="Proxima Nova Semibold" charset="0"/>
                <a:cs typeface="Proxima Nova Semibold" charset="0"/>
              </a:rPr>
              <a:t> Nexus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7"/>
          <p:cNvSpPr txBox="1"/>
          <p:nvPr/>
        </p:nvSpPr>
        <p:spPr>
          <a:xfrm>
            <a:off x="3581825" y="2769850"/>
            <a:ext cx="7122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241;p52"/>
          <p:cNvSpPr txBox="1"/>
          <p:nvPr/>
        </p:nvSpPr>
        <p:spPr>
          <a:xfrm>
            <a:off x="3949960" y="2074545"/>
            <a:ext cx="7122000" cy="106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000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Gracias</a:t>
            </a:r>
          </a:p>
          <a:p>
            <a:pPr lvl="0" algn="ctr"/>
            <a:endParaRPr lang="en-US" sz="6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algn="ctr"/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¡ </a:t>
            </a:r>
            <a:r>
              <a:rPr lang="en-US" sz="4000" dirty="0" err="1" smtClean="0"/>
              <a:t>Mejor</a:t>
            </a:r>
            <a:r>
              <a:rPr lang="en-US" sz="4000" dirty="0" smtClean="0"/>
              <a:t> </a:t>
            </a:r>
            <a:r>
              <a:rPr lang="en-US" sz="4000" dirty="0"/>
              <a:t>software, </a:t>
            </a:r>
            <a:r>
              <a:rPr lang="en-US" sz="4000" dirty="0" err="1"/>
              <a:t>más</a:t>
            </a:r>
            <a:r>
              <a:rPr lang="en-US" sz="4000" dirty="0"/>
              <a:t> </a:t>
            </a:r>
            <a:r>
              <a:rPr lang="en-US" sz="4000" dirty="0" err="1" smtClean="0"/>
              <a:t>rápido</a:t>
            </a:r>
            <a:r>
              <a:rPr lang="en-US" sz="4000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!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85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5"/>
          <p:cNvSpPr txBox="1"/>
          <p:nvPr/>
        </p:nvSpPr>
        <p:spPr>
          <a:xfrm>
            <a:off x="4526350" y="2189025"/>
            <a:ext cx="5189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8" name="Google Shape;188;p45"/>
          <p:cNvSpPr txBox="1"/>
          <p:nvPr/>
        </p:nvSpPr>
        <p:spPr>
          <a:xfrm>
            <a:off x="391886" y="2605361"/>
            <a:ext cx="22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210384" y="249382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Proxima Nova Semibold" charset="0"/>
                <a:ea typeface="Proxima Nova Semibold" charset="0"/>
                <a:cs typeface="Proxima Nova Semibold" charset="0"/>
              </a:rPr>
              <a:t>Sobre</a:t>
            </a:r>
            <a:r>
              <a:rPr lang="en-US" sz="3200" dirty="0">
                <a:latin typeface="Proxima Nova Semibold" charset="0"/>
                <a:ea typeface="Proxima Nova Semibold" charset="0"/>
                <a:cs typeface="Proxima Nova Semibold" charset="0"/>
              </a:rPr>
              <a:t> mi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3952" y="1604250"/>
            <a:ext cx="73331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xima Nova Semibold" charset="0"/>
                <a:ea typeface="Proxima Nova Semibold" charset="0"/>
                <a:cs typeface="Proxima Nova Semibold" charset="0"/>
              </a:rPr>
              <a:t>Jefe de </a:t>
            </a:r>
            <a:r>
              <a:rPr lang="en-US" sz="2800" dirty="0" err="1">
                <a:latin typeface="Proxima Nova Semibold" charset="0"/>
                <a:ea typeface="Proxima Nova Semibold" charset="0"/>
                <a:cs typeface="Proxima Nova Semibold" charset="0"/>
              </a:rPr>
              <a:t>desarrollo</a:t>
            </a:r>
            <a:r>
              <a:rPr lang="en-US" sz="2800" dirty="0">
                <a:latin typeface="Proxima Nova Semibold" charset="0"/>
                <a:ea typeface="Proxima Nova Semibold" charset="0"/>
                <a:cs typeface="Proxima Nova Semibold" charset="0"/>
              </a:rPr>
              <a:t> de </a:t>
            </a:r>
            <a:r>
              <a:rPr lang="en-US" sz="2800" dirty="0" err="1">
                <a:latin typeface="Proxima Nova Semibold" charset="0"/>
                <a:ea typeface="Proxima Nova Semibold" charset="0"/>
                <a:cs typeface="Proxima Nova Semibold" charset="0"/>
              </a:rPr>
              <a:t>producto</a:t>
            </a:r>
            <a:r>
              <a:rPr lang="en-US" sz="2800" dirty="0">
                <a:latin typeface="Proxima Nova Semibold" charset="0"/>
                <a:ea typeface="Proxima Nova Semibold" charset="0"/>
                <a:cs typeface="Proxima Nova Semibold" charset="0"/>
              </a:rPr>
              <a:t> </a:t>
            </a:r>
            <a:r>
              <a:rPr lang="en-US" sz="2800" dirty="0" err="1">
                <a:latin typeface="Proxima Nova Semibold" charset="0"/>
                <a:ea typeface="Proxima Nova Semibold" charset="0"/>
                <a:cs typeface="Proxima Nova Semibold" charset="0"/>
              </a:rPr>
              <a:t>en</a:t>
            </a:r>
            <a:r>
              <a:rPr lang="en-US" sz="2800" dirty="0">
                <a:latin typeface="Proxima Nova Semibold" charset="0"/>
                <a:ea typeface="Proxima Nova Semibold" charset="0"/>
                <a:cs typeface="Proxima Nova Semibold" charset="0"/>
              </a:rPr>
              <a:t> </a:t>
            </a:r>
            <a:r>
              <a:rPr lang="en-US" sz="2800" dirty="0" smtClean="0">
                <a:latin typeface="Proxima Nova Semibold" charset="0"/>
                <a:ea typeface="Proxima Nova Semibold" charset="0"/>
                <a:cs typeface="Proxima Nova Semibold" charset="0"/>
              </a:rPr>
              <a:t>Sonatype</a:t>
            </a:r>
          </a:p>
          <a:p>
            <a:endParaRPr lang="en-US" sz="2800" dirty="0" smtClean="0">
              <a:hlinkClick r:id="rId3"/>
            </a:endParaRPr>
          </a:p>
          <a:p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://www.linkedin.com/in/mikeahansen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r>
              <a:rPr lang="en-US" sz="2800" dirty="0" smtClean="0">
                <a:latin typeface="Proxima Nova Semibold" charset="0"/>
                <a:ea typeface="Proxima Nova Semibold" charset="0"/>
                <a:cs typeface="Proxima Nova Semibold" charset="0"/>
              </a:rPr>
              <a:t>@mah0526</a:t>
            </a:r>
          </a:p>
          <a:p>
            <a:endParaRPr lang="en-US" sz="2800" dirty="0"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5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8"/>
          <p:cNvSpPr txBox="1"/>
          <p:nvPr/>
        </p:nvSpPr>
        <p:spPr>
          <a:xfrm>
            <a:off x="44574" y="2628941"/>
            <a:ext cx="2737692" cy="1007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Mejor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</a:t>
            </a:r>
            <a:r>
              <a:rPr lang="en-US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oftware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más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rápido</a:t>
            </a:r>
            <a:endParaRPr dirty="0"/>
          </a:p>
        </p:txBody>
      </p:sp>
      <p:sp>
        <p:nvSpPr>
          <p:cNvPr id="216" name="Google Shape;216;p48"/>
          <p:cNvSpPr txBox="1"/>
          <p:nvPr/>
        </p:nvSpPr>
        <p:spPr>
          <a:xfrm>
            <a:off x="3854953" y="2674849"/>
            <a:ext cx="3126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" name="Google Shape;15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2107" y="4610318"/>
            <a:ext cx="734935" cy="7349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0;p38"/>
          <p:cNvSpPr/>
          <p:nvPr/>
        </p:nvSpPr>
        <p:spPr>
          <a:xfrm>
            <a:off x="2896998" y="3904823"/>
            <a:ext cx="22453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16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Creators of</a:t>
            </a:r>
            <a:endParaRPr sz="1467" dirty="0">
              <a:solidFill>
                <a:schemeClr val="tx1"/>
              </a:solidFill>
            </a:endParaRPr>
          </a:p>
          <a:p>
            <a:pPr algn="ctr"/>
            <a:r>
              <a:rPr lang="en" sz="16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Apache Maven, most widely used build tool </a:t>
            </a:r>
            <a:endParaRPr sz="1467" dirty="0">
              <a:solidFill>
                <a:schemeClr val="tx1"/>
              </a:solidFill>
            </a:endParaRPr>
          </a:p>
        </p:txBody>
      </p:sp>
      <p:sp>
        <p:nvSpPr>
          <p:cNvPr id="8" name="Google Shape;161;p38"/>
          <p:cNvSpPr/>
          <p:nvPr/>
        </p:nvSpPr>
        <p:spPr>
          <a:xfrm>
            <a:off x="4896324" y="3053831"/>
            <a:ext cx="268892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16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Creators and stewards of</a:t>
            </a:r>
            <a:endParaRPr sz="1467" dirty="0">
              <a:solidFill>
                <a:schemeClr val="tx1"/>
              </a:solidFill>
            </a:endParaRPr>
          </a:p>
          <a:p>
            <a:pPr algn="ctr"/>
            <a:r>
              <a:rPr lang="en" sz="16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 Repository, largest Java OSS repo</a:t>
            </a:r>
            <a:endParaRPr sz="1467" dirty="0">
              <a:solidFill>
                <a:schemeClr val="tx1"/>
              </a:solidFill>
            </a:endParaRPr>
          </a:p>
        </p:txBody>
      </p:sp>
      <p:sp>
        <p:nvSpPr>
          <p:cNvPr id="9" name="Google Shape;162;p38"/>
          <p:cNvSpPr/>
          <p:nvPr/>
        </p:nvSpPr>
        <p:spPr>
          <a:xfrm>
            <a:off x="7400045" y="2045543"/>
            <a:ext cx="243594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16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Creators of Nexus,</a:t>
            </a:r>
            <a:endParaRPr sz="1467" dirty="0">
              <a:solidFill>
                <a:schemeClr val="tx1"/>
              </a:solidFill>
            </a:endParaRPr>
          </a:p>
          <a:p>
            <a:pPr algn="ctr"/>
            <a:r>
              <a:rPr lang="en" sz="16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the most </a:t>
            </a:r>
            <a:r>
              <a:rPr lang="en-US" sz="1600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used </a:t>
            </a:r>
            <a:r>
              <a:rPr lang="en" sz="1600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Repository </a:t>
            </a:r>
            <a:r>
              <a:rPr lang="en" sz="16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Manager</a:t>
            </a:r>
            <a:endParaRPr sz="1467" dirty="0">
              <a:solidFill>
                <a:schemeClr val="tx1"/>
              </a:solidFill>
            </a:endParaRPr>
          </a:p>
        </p:txBody>
      </p:sp>
      <p:pic>
        <p:nvPicPr>
          <p:cNvPr id="11" name="Google Shape;16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1323" y="3671653"/>
            <a:ext cx="734935" cy="73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9243" y="2725825"/>
            <a:ext cx="734935" cy="73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66;p38"/>
          <p:cNvSpPr/>
          <p:nvPr/>
        </p:nvSpPr>
        <p:spPr>
          <a:xfrm rot="-1340074">
            <a:off x="5023516" y="4379489"/>
            <a:ext cx="56665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US" sz="2800" b="1" dirty="0" err="1" smtClean="0">
                <a:solidFill>
                  <a:srgbClr val="33669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Mejor</a:t>
            </a:r>
            <a:r>
              <a:rPr lang="en-US" sz="2800" b="1" dirty="0" smtClean="0">
                <a:solidFill>
                  <a:srgbClr val="33669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software</a:t>
            </a:r>
            <a:r>
              <a:rPr lang="en-US" sz="2800" b="1" dirty="0">
                <a:solidFill>
                  <a:srgbClr val="33669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, </a:t>
            </a:r>
            <a:r>
              <a:rPr lang="en-US" sz="2800" b="1" dirty="0" err="1">
                <a:solidFill>
                  <a:srgbClr val="336699"/>
                </a:solidFill>
                <a:latin typeface="Proxima Nova Semibold"/>
                <a:ea typeface="Proxima Nova Semibold"/>
                <a:cs typeface="Proxima Nova Semibold"/>
                <a:sym typeface="Proxima Nova"/>
              </a:rPr>
              <a:t>más</a:t>
            </a:r>
            <a:r>
              <a:rPr lang="en-US" sz="2800" b="1" dirty="0">
                <a:solidFill>
                  <a:srgbClr val="336699"/>
                </a:solidFill>
                <a:latin typeface="Proxima Nova Semibold"/>
                <a:ea typeface="Proxima Nova Semibold"/>
                <a:cs typeface="Proxima Nova Semibold"/>
                <a:sym typeface="Proxima Nova"/>
              </a:rPr>
              <a:t> </a:t>
            </a:r>
            <a:r>
              <a:rPr lang="en-US" sz="2800" b="1" dirty="0" err="1">
                <a:solidFill>
                  <a:srgbClr val="336699"/>
                </a:solidFill>
                <a:latin typeface="Proxima Nova Semibold"/>
                <a:ea typeface="Proxima Nova Semibold"/>
                <a:cs typeface="Proxima Nova Semibold"/>
                <a:sym typeface="Proxima Nova"/>
              </a:rPr>
              <a:t>rápido</a:t>
            </a:r>
            <a:r>
              <a:rPr lang="en-US" sz="2800" b="1" dirty="0">
                <a:solidFill>
                  <a:srgbClr val="33669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endParaRPr sz="2800" b="1" dirty="0">
              <a:solidFill>
                <a:srgbClr val="336699"/>
              </a:solidFill>
              <a:latin typeface="Proxima Nova Semibold"/>
              <a:ea typeface="Proxima Nova Semibold"/>
              <a:cs typeface="Proxima Nova Semibold"/>
            </a:endParaRPr>
          </a:p>
        </p:txBody>
      </p:sp>
      <p:cxnSp>
        <p:nvCxnSpPr>
          <p:cNvPr id="15" name="Google Shape;168;p38"/>
          <p:cNvCxnSpPr/>
          <p:nvPr/>
        </p:nvCxnSpPr>
        <p:spPr>
          <a:xfrm rot="10800000" flipH="1">
            <a:off x="3251524" y="2172930"/>
            <a:ext cx="8814216" cy="3638743"/>
          </a:xfrm>
          <a:prstGeom prst="straightConnector1">
            <a:avLst/>
          </a:prstGeom>
          <a:noFill/>
          <a:ln w="44450" cap="rnd" cmpd="sng">
            <a:solidFill>
              <a:srgbClr val="33649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7" name="Google Shape;170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9823" y="1877466"/>
            <a:ext cx="734935" cy="73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72;p38"/>
          <p:cNvSpPr/>
          <p:nvPr/>
        </p:nvSpPr>
        <p:spPr>
          <a:xfrm>
            <a:off x="9411306" y="1183931"/>
            <a:ext cx="2558109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Creators </a:t>
            </a:r>
            <a:r>
              <a:rPr lang="en-US" sz="16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of Software Supply Chain Automation Solutions</a:t>
            </a:r>
            <a:endParaRPr sz="1467" dirty="0">
              <a:solidFill>
                <a:schemeClr val="tx1"/>
              </a:solidFill>
            </a:endParaRPr>
          </a:p>
        </p:txBody>
      </p:sp>
      <p:sp>
        <p:nvSpPr>
          <p:cNvPr id="20" name="Google Shape;173;p38"/>
          <p:cNvSpPr txBox="1"/>
          <p:nvPr/>
        </p:nvSpPr>
        <p:spPr>
          <a:xfrm>
            <a:off x="3649241" y="5874758"/>
            <a:ext cx="118814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3200" b="1" dirty="0" smtClean="0">
                <a:solidFill>
                  <a:srgbClr val="33649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200</a:t>
            </a:r>
            <a:r>
              <a:rPr lang="en-US" sz="3200" b="1" dirty="0" smtClean="0">
                <a:solidFill>
                  <a:srgbClr val="33649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1467" dirty="0"/>
          </a:p>
        </p:txBody>
      </p:sp>
      <p:sp>
        <p:nvSpPr>
          <p:cNvPr id="21" name="Google Shape;174;p38"/>
          <p:cNvSpPr txBox="1"/>
          <p:nvPr/>
        </p:nvSpPr>
        <p:spPr>
          <a:xfrm>
            <a:off x="10690361" y="3027732"/>
            <a:ext cx="11880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3200" b="1" dirty="0">
                <a:solidFill>
                  <a:srgbClr val="33649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201</a:t>
            </a:r>
            <a:r>
              <a:rPr lang="en-US" sz="3200" b="1" dirty="0">
                <a:solidFill>
                  <a:srgbClr val="33649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9</a:t>
            </a:r>
            <a:endParaRPr sz="1467" dirty="0"/>
          </a:p>
        </p:txBody>
      </p:sp>
    </p:spTree>
    <p:extLst>
      <p:ext uri="{BB962C8B-B14F-4D97-AF65-F5344CB8AC3E}">
        <p14:creationId xmlns:p14="http://schemas.microsoft.com/office/powerpoint/2010/main" val="20718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4"/>
          <p:cNvPicPr preferRelativeResize="0"/>
          <p:nvPr/>
        </p:nvPicPr>
        <p:blipFill rotWithShape="1">
          <a:blip r:embed="rId3">
            <a:alphaModFix/>
          </a:blip>
          <a:srcRect l="3549"/>
          <a:stretch/>
        </p:blipFill>
        <p:spPr>
          <a:xfrm>
            <a:off x="2833425" y="1367775"/>
            <a:ext cx="9358576" cy="54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4"/>
          <p:cNvSpPr txBox="1"/>
          <p:nvPr/>
        </p:nvSpPr>
        <p:spPr>
          <a:xfrm>
            <a:off x="136478" y="2632646"/>
            <a:ext cx="251118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Sir Isaac Newton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 1675</a:t>
            </a:r>
            <a:endParaRPr sz="1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44"/>
          <p:cNvSpPr txBox="1"/>
          <p:nvPr/>
        </p:nvSpPr>
        <p:spPr>
          <a:xfrm>
            <a:off x="2931235" y="455113"/>
            <a:ext cx="9162956" cy="59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Si lo he 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visto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más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lejos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es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pararse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sobre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los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hombros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de 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gigantes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  <a:endParaRPr sz="24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5"/>
          <p:cNvSpPr txBox="1"/>
          <p:nvPr/>
        </p:nvSpPr>
        <p:spPr>
          <a:xfrm>
            <a:off x="4526350" y="2189025"/>
            <a:ext cx="5189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8" name="Google Shape;188;p45"/>
          <p:cNvSpPr txBox="1"/>
          <p:nvPr/>
        </p:nvSpPr>
        <p:spPr>
          <a:xfrm>
            <a:off x="122830" y="2605361"/>
            <a:ext cx="248965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Interrumpido</a:t>
            </a:r>
            <a:endParaRPr dirty="0"/>
          </a:p>
        </p:txBody>
      </p:sp>
      <p:pic>
        <p:nvPicPr>
          <p:cNvPr id="189" name="Google Shape;189;p45"/>
          <p:cNvPicPr preferRelativeResize="0"/>
          <p:nvPr/>
        </p:nvPicPr>
        <p:blipFill rotWithShape="1">
          <a:blip r:embed="rId3">
            <a:alphaModFix/>
          </a:blip>
          <a:srcRect b="71101"/>
          <a:stretch/>
        </p:blipFill>
        <p:spPr>
          <a:xfrm>
            <a:off x="4868975" y="1876013"/>
            <a:ext cx="5580225" cy="19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5"/>
          <p:cNvSpPr txBox="1"/>
          <p:nvPr/>
        </p:nvSpPr>
        <p:spPr>
          <a:xfrm>
            <a:off x="2978435" y="2755243"/>
            <a:ext cx="1844890" cy="90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Custom Code</a:t>
            </a:r>
            <a:endParaRPr sz="2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/>
        </p:nvSpPr>
        <p:spPr>
          <a:xfrm>
            <a:off x="4526350" y="2189025"/>
            <a:ext cx="5189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97" name="Google Shape;1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25" y="0"/>
            <a:ext cx="55802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6"/>
          <p:cNvSpPr txBox="1"/>
          <p:nvPr/>
        </p:nvSpPr>
        <p:spPr>
          <a:xfrm>
            <a:off x="2947075" y="755425"/>
            <a:ext cx="1826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Custom Code</a:t>
            </a:r>
            <a:endParaRPr sz="2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9" name="Google Shape;199;p46"/>
          <p:cNvSpPr txBox="1"/>
          <p:nvPr/>
        </p:nvSpPr>
        <p:spPr>
          <a:xfrm>
            <a:off x="3124375" y="3609425"/>
            <a:ext cx="1471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Open Source</a:t>
            </a:r>
            <a:endParaRPr sz="2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" name="Google Shape;188;p45"/>
          <p:cNvSpPr txBox="1"/>
          <p:nvPr/>
        </p:nvSpPr>
        <p:spPr>
          <a:xfrm>
            <a:off x="122830" y="2605361"/>
            <a:ext cx="248965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Interrumpido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8"/>
          <p:cNvSpPr txBox="1"/>
          <p:nvPr/>
        </p:nvSpPr>
        <p:spPr>
          <a:xfrm>
            <a:off x="178129" y="2605361"/>
            <a:ext cx="2576945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Comenzando</a:t>
            </a: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un </a:t>
            </a:r>
            <a:r>
              <a:rPr lang="en-US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movimiento</a:t>
            </a:r>
            <a:endParaRPr dirty="0"/>
          </a:p>
        </p:txBody>
      </p:sp>
      <p:sp>
        <p:nvSpPr>
          <p:cNvPr id="216" name="Google Shape;216;p48"/>
          <p:cNvSpPr txBox="1"/>
          <p:nvPr/>
        </p:nvSpPr>
        <p:spPr>
          <a:xfrm>
            <a:off x="3581825" y="2769850"/>
            <a:ext cx="3126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7" name="Google Shape;217;p48"/>
          <p:cNvSpPr txBox="1"/>
          <p:nvPr/>
        </p:nvSpPr>
        <p:spPr>
          <a:xfrm>
            <a:off x="3734225" y="2177850"/>
            <a:ext cx="7181100" cy="25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18" name="Google Shape;2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350" y="2829725"/>
            <a:ext cx="32385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4444</TotalTime>
  <Words>947</Words>
  <Application>Microsoft Macintosh PowerPoint</Application>
  <PresentationFormat>Widescreen</PresentationFormat>
  <Paragraphs>192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Proxima Nova</vt:lpstr>
      <vt:lpstr>Proxima Nova Semibold</vt:lpstr>
      <vt:lpstr>Verdana</vt:lpstr>
      <vt:lpstr>Custom Design</vt:lpstr>
      <vt:lpstr>PowerPoint Presentation</vt:lpstr>
      <vt:lpstr>Este es el traductor de Google y estoy jugando con Mike. Piensa que esto dice algo completamente diferente. No se lo digas.</vt:lpstr>
      <vt:lpstr>Mejor software, más rápido.   El Resultado Final de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 software tiene una cadena de suministro</vt:lpstr>
      <vt:lpstr>PowerPoint Presentation</vt:lpstr>
      <vt:lpstr>PowerPoint Presentation</vt:lpstr>
      <vt:lpstr>Tiempo de exposición cae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Mike Hansen</cp:lastModifiedBy>
  <cp:revision>43</cp:revision>
  <dcterms:modified xsi:type="dcterms:W3CDTF">2019-05-29T13:38:32Z</dcterms:modified>
</cp:coreProperties>
</file>